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0"/>
  </p:notesMasterIdLst>
  <p:sldIdLst>
    <p:sldId id="319" r:id="rId2"/>
    <p:sldId id="331" r:id="rId3"/>
    <p:sldId id="328" r:id="rId4"/>
    <p:sldId id="329" r:id="rId5"/>
    <p:sldId id="330" r:id="rId6"/>
    <p:sldId id="333" r:id="rId7"/>
    <p:sldId id="323" r:id="rId8"/>
    <p:sldId id="324" r:id="rId9"/>
    <p:sldId id="335" r:id="rId10"/>
    <p:sldId id="322" r:id="rId11"/>
    <p:sldId id="320" r:id="rId12"/>
    <p:sldId id="337" r:id="rId13"/>
    <p:sldId id="338" r:id="rId14"/>
    <p:sldId id="325" r:id="rId15"/>
    <p:sldId id="339" r:id="rId16"/>
    <p:sldId id="318" r:id="rId17"/>
    <p:sldId id="334" r:id="rId18"/>
    <p:sldId id="3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1E3CE"/>
    <a:srgbClr val="DFDFDD"/>
    <a:srgbClr val="9AC4EA"/>
    <a:srgbClr val="145A70"/>
    <a:srgbClr val="0066FF"/>
    <a:srgbClr val="FFFFCC"/>
    <a:srgbClr val="FFFF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outlineViewPr>
    <p:cViewPr>
      <p:scale>
        <a:sx n="33" d="100"/>
        <a:sy n="33" d="100"/>
      </p:scale>
      <p:origin x="0" y="-1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3F916-34E0-4C0F-9022-33BEF125F776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BB4C9-CA64-4B9B-88ED-A07B8195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1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B4C9-CA64-4B9B-88ED-A07B8195EF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7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6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2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6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2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6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7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1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2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40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95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9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830C-12B9-463D-A2AF-7D18BB4CB37F}" type="datetimeFigureOut">
              <a:rPr lang="en-GB" smtClean="0"/>
              <a:t>11.04.2022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4EB13-A137-4CA3-B0EB-CFBE7BFF8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350" y="3110700"/>
            <a:ext cx="5213349" cy="3354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6375" y="6418023"/>
            <a:ext cx="4366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altLang="en-US" sz="1400" b="1" dirty="0" smtClean="0">
                <a:solidFill>
                  <a:srgbClr val="0000FF"/>
                </a:solidFill>
              </a:rPr>
              <a:t>Reprodução autorizada desde que mencionada a origem</a:t>
            </a:r>
            <a:endParaRPr lang="en-US" altLang="en-US" sz="14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9388" y="386105"/>
            <a:ext cx="5719322" cy="122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500"/>
              </a:lnSpc>
            </a:pPr>
            <a:endParaRPr lang="en-GB" sz="81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2" y="4944198"/>
            <a:ext cx="2634222" cy="1353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307" y="4953825"/>
            <a:ext cx="2400303" cy="1318301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3133269" y="4894832"/>
            <a:ext cx="2600325" cy="1484565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lowchart: Process 10"/>
          <p:cNvSpPr/>
          <p:nvPr/>
        </p:nvSpPr>
        <p:spPr>
          <a:xfrm>
            <a:off x="220770" y="4878287"/>
            <a:ext cx="2664988" cy="1507765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924895" y="313609"/>
            <a:ext cx="6057804" cy="25879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500"/>
              </a:lnSpc>
            </a:pPr>
            <a:r>
              <a:rPr lang="en-GB" sz="8000" b="1" dirty="0">
                <a:solidFill>
                  <a:schemeClr val="accent2"/>
                </a:solidFill>
                <a:latin typeface="Segoe Print" panose="02000600000000000000" pitchFamily="2" charset="0"/>
              </a:rPr>
              <a:t>Portugal e as </a:t>
            </a:r>
            <a:r>
              <a:rPr lang="en-GB" sz="8000" b="1" dirty="0" err="1">
                <a:solidFill>
                  <a:schemeClr val="accent2"/>
                </a:solidFill>
                <a:latin typeface="Segoe Print" panose="02000600000000000000" pitchFamily="2" charset="0"/>
              </a:rPr>
              <a:t>laranjas</a:t>
            </a:r>
            <a:endParaRPr lang="en-GB" sz="80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7" y="0"/>
            <a:ext cx="5810462" cy="4385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607" y="4507560"/>
            <a:ext cx="838781" cy="833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800862">
            <a:off x="5760857" y="3147692"/>
            <a:ext cx="442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12.04.2022 </a:t>
            </a:r>
            <a:r>
              <a:rPr lang="en-GB" b="1" dirty="0">
                <a:solidFill>
                  <a:srgbClr val="0000FF"/>
                </a:solidFill>
                <a:latin typeface="Segoe Print" panose="02000600000000000000" pitchFamily="2" charset="0"/>
              </a:rPr>
              <a:t>-</a:t>
            </a:r>
            <a:r>
              <a:rPr lang="en-GB" b="1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10h00</a:t>
            </a:r>
            <a:br>
              <a:rPr lang="en-GB" b="1" dirty="0" smtClean="0">
                <a:solidFill>
                  <a:srgbClr val="0000FF"/>
                </a:solidFill>
                <a:latin typeface="Segoe Print" panose="02000600000000000000" pitchFamily="2" charset="0"/>
              </a:rPr>
            </a:br>
            <a:r>
              <a:rPr lang="en-GB" b="1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Museu</a:t>
            </a:r>
            <a:r>
              <a:rPr lang="en-GB" b="1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latin typeface="Segoe Print" panose="02000600000000000000" pitchFamily="2" charset="0"/>
              </a:rPr>
              <a:t>Judaico</a:t>
            </a:r>
            <a:r>
              <a:rPr lang="en-GB" b="1" dirty="0" smtClean="0">
                <a:solidFill>
                  <a:srgbClr val="0000FF"/>
                </a:solidFill>
                <a:latin typeface="Segoe Print" panose="02000600000000000000" pitchFamily="2" charset="0"/>
              </a:rPr>
              <a:t> - Belmonte</a:t>
            </a:r>
            <a:endParaRPr lang="en-GB" b="1" dirty="0">
              <a:solidFill>
                <a:srgbClr val="0000FF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380" y="818109"/>
            <a:ext cx="3289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/>
              <a:t>t</a:t>
            </a:r>
            <a:r>
              <a:rPr lang="en-GB" sz="3200" b="1" dirty="0" err="1" smtClean="0"/>
              <a:t>ártaro</a:t>
            </a:r>
            <a:r>
              <a:rPr lang="en-GB" sz="3200" b="1" dirty="0" smtClean="0"/>
              <a:t> da </a:t>
            </a:r>
            <a:r>
              <a:rPr lang="en-GB" sz="3200" b="1" dirty="0" err="1" smtClean="0"/>
              <a:t>Crimeia</a:t>
            </a:r>
            <a:endParaRPr lang="en-GB" sz="3200" b="1" dirty="0"/>
          </a:p>
        </p:txBody>
      </p:sp>
      <p:sp>
        <p:nvSpPr>
          <p:cNvPr id="8" name="Oval 7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4458758" y="732458"/>
            <a:ext cx="2000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 smtClean="0">
                <a:solidFill>
                  <a:srgbClr val="C00000"/>
                </a:solidFill>
              </a:rPr>
              <a:t>portaqal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2380" y="1329308"/>
            <a:ext cx="216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(</a:t>
            </a:r>
            <a:r>
              <a:rPr lang="en-GB" sz="2400" b="1" dirty="0" smtClean="0">
                <a:solidFill>
                  <a:srgbClr val="0000FF"/>
                </a:solidFill>
              </a:rPr>
              <a:t>Crimean Tatar)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2380" y="1845806"/>
            <a:ext cx="1559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/>
              <a:t>amárico</a:t>
            </a:r>
            <a:endParaRPr lang="en-GB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4424515" y="1804401"/>
            <a:ext cx="4999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m-ET" sz="4000" b="1" dirty="0" smtClean="0">
                <a:solidFill>
                  <a:srgbClr val="C00000"/>
                </a:solidFill>
                <a:latin typeface="PT Sans"/>
                <a:cs typeface="Calibri" panose="020F0502020204030204" pitchFamily="34" charset="0"/>
              </a:rPr>
              <a:t>ቡርቱካነ</a:t>
            </a:r>
            <a:r>
              <a:rPr lang="en-GB" sz="4000" b="1" dirty="0" smtClean="0">
                <a:solidFill>
                  <a:srgbClr val="C00000"/>
                </a:solidFill>
                <a:latin typeface="PT Sans"/>
                <a:cs typeface="Calibri" panose="020F0502020204030204" pitchFamily="34" charset="0"/>
              </a:rPr>
              <a:t>  </a:t>
            </a:r>
            <a:r>
              <a:rPr lang="en-GB" sz="3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3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burtukaana</a:t>
            </a:r>
            <a:r>
              <a:rPr lang="en-GB" sz="36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3600" i="1" dirty="0"/>
          </a:p>
          <a:p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2380" y="2357005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(Amharic)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2380" y="2964489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/>
              <a:t>tigrínio</a:t>
            </a:r>
            <a:endParaRPr lang="en-GB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4311267" y="2844360"/>
            <a:ext cx="5879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C00000"/>
                </a:solidFill>
              </a:rPr>
              <a:t>ብርትዃን</a:t>
            </a:r>
            <a:r>
              <a:rPr lang="en-GB" sz="4000" b="1" dirty="0" smtClean="0">
                <a:solidFill>
                  <a:srgbClr val="C00000"/>
                </a:solidFill>
              </a:rPr>
              <a:t>  </a:t>
            </a:r>
            <a:r>
              <a:rPr lang="en-GB" sz="3600" i="1" dirty="0"/>
              <a:t>(</a:t>
            </a:r>
            <a:r>
              <a:rPr lang="en-GB" sz="3600" i="1" dirty="0" err="1"/>
              <a:t>burtukhan</a:t>
            </a:r>
            <a:r>
              <a:rPr lang="en-GB" sz="3600" i="1" dirty="0"/>
              <a:t>)</a:t>
            </a:r>
          </a:p>
          <a:p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2380" y="3475688"/>
            <a:ext cx="1387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(Tigrinya)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2380" y="4044302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ladino</a:t>
            </a:r>
            <a:endParaRPr lang="en-GB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4429262" y="3958651"/>
            <a:ext cx="4017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portokal</a:t>
            </a:r>
            <a:r>
              <a:rPr lang="en-GB" sz="4000" b="1" dirty="0">
                <a:solidFill>
                  <a:srgbClr val="C00000"/>
                </a:solidFill>
              </a:rPr>
              <a:t>, </a:t>
            </a:r>
            <a:r>
              <a:rPr lang="en-GB" sz="4000" b="1" dirty="0" err="1">
                <a:solidFill>
                  <a:srgbClr val="C00000"/>
                </a:solidFill>
              </a:rPr>
              <a:t>portakal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2380" y="4555501"/>
            <a:ext cx="2375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(</a:t>
            </a:r>
            <a:r>
              <a:rPr lang="en-GB" sz="2400" b="1" dirty="0" err="1" smtClean="0">
                <a:solidFill>
                  <a:srgbClr val="0000FF"/>
                </a:solidFill>
              </a:rPr>
              <a:t>judeu-espanhol</a:t>
            </a:r>
            <a:r>
              <a:rPr lang="en-GB" sz="2400" b="1" dirty="0" smtClean="0">
                <a:solidFill>
                  <a:srgbClr val="0000FF"/>
                </a:solidFill>
              </a:rPr>
              <a:t>)</a:t>
            </a:r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1581" y="4743817"/>
            <a:ext cx="2099615" cy="18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5" y="1194624"/>
            <a:ext cx="11961356" cy="5088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490" y="264848"/>
            <a:ext cx="7290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https://fronteirasxxi.pt/wp-content/uploads/2018/06/Lingua_6Junho.pdf</a:t>
            </a:r>
          </a:p>
        </p:txBody>
      </p:sp>
    </p:spTree>
    <p:extLst>
      <p:ext uri="{BB962C8B-B14F-4D97-AF65-F5344CB8AC3E}">
        <p14:creationId xmlns:p14="http://schemas.microsoft.com/office/powerpoint/2010/main" val="26373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3064222" y="290644"/>
            <a:ext cx="68137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en-GB" sz="2800" b="1" i="0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defTabSz="806450">
              <a:lnSpc>
                <a:spcPct val="200000"/>
              </a:lnSpc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alemão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	 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Apfelsine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lang="en-GB" sz="2400" dirty="0" err="1"/>
              <a:t>também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Orange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defTabSz="806450">
              <a:lnSpc>
                <a:spcPct val="150000"/>
              </a:lnSpc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neerlandês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	 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sinaasappel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GB" sz="2800" b="1" dirty="0" err="1">
                <a:solidFill>
                  <a:srgbClr val="C00000"/>
                </a:solidFill>
              </a:rPr>
              <a:t>appelsien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096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sueco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pelsin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096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dinamarquês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appelsin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096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norueguês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az-Cyrl-A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ар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pelsin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096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slandês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appelsína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lnSpc>
                <a:spcPct val="150000"/>
              </a:lnSpc>
              <a:tabLst>
                <a:tab pos="2419350" algn="l"/>
              </a:tabLst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finlandês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GB" sz="2800" b="1" dirty="0" err="1" smtClean="0">
                <a:solidFill>
                  <a:srgbClr val="C00000"/>
                </a:solidFill>
              </a:rPr>
              <a:t>appelsiini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1209675">
              <a:lnSpc>
                <a:spcPct val="150000"/>
              </a:lnSpc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estónio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hr-HR" sz="2800" b="1" dirty="0" smtClean="0">
                <a:solidFill>
                  <a:srgbClr val="C00000"/>
                </a:solidFill>
              </a:rPr>
              <a:t>a</a:t>
            </a:r>
            <a:r>
              <a:rPr lang="en-GB" sz="2800" b="1" dirty="0" err="1" smtClean="0">
                <a:solidFill>
                  <a:srgbClr val="C00000"/>
                </a:solidFill>
              </a:rPr>
              <a:t>pelsin</a:t>
            </a:r>
            <a:endParaRPr lang="en-GB" sz="28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036" y="2420109"/>
            <a:ext cx="2099615" cy="186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5807" y="2425954"/>
            <a:ext cx="2099615" cy="1865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33307" y="349340"/>
            <a:ext cx="4971483" cy="5075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"</a:t>
            </a:r>
            <a:r>
              <a:rPr lang="en-GB" sz="2800" dirty="0" err="1" smtClean="0">
                <a:solidFill>
                  <a:prstClr val="black"/>
                </a:solidFill>
              </a:rPr>
              <a:t>Maçã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da </a:t>
            </a:r>
            <a:r>
              <a:rPr lang="en-GB" sz="2800" dirty="0" smtClean="0">
                <a:solidFill>
                  <a:prstClr val="black"/>
                </a:solidFill>
              </a:rPr>
              <a:t>China" </a:t>
            </a:r>
            <a:r>
              <a:rPr lang="en-GB" sz="2800" dirty="0">
                <a:solidFill>
                  <a:prstClr val="black"/>
                </a:solidFill>
              </a:rPr>
              <a:t>(</a:t>
            </a:r>
            <a:r>
              <a:rPr lang="en-GB" sz="2800" i="1" dirty="0">
                <a:solidFill>
                  <a:prstClr val="black"/>
                </a:solidFill>
              </a:rPr>
              <a:t>citrus </a:t>
            </a:r>
            <a:r>
              <a:rPr lang="en-GB" sz="2800" i="1" dirty="0" err="1">
                <a:solidFill>
                  <a:prstClr val="black"/>
                </a:solidFill>
              </a:rPr>
              <a:t>sinensis</a:t>
            </a:r>
            <a:r>
              <a:rPr lang="en-GB" sz="2800" dirty="0">
                <a:solidFill>
                  <a:prstClr val="black"/>
                </a:solidFill>
              </a:rPr>
              <a:t>)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4734" y="100465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551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036" y="2420109"/>
            <a:ext cx="2099615" cy="186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5807" y="2425954"/>
            <a:ext cx="2099615" cy="1865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2621" y="290645"/>
            <a:ext cx="59583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      </a:t>
            </a:r>
            <a:endParaRPr lang="en-GB" sz="2800" b="1" dirty="0">
              <a:solidFill>
                <a:prstClr val="black"/>
              </a:solidFill>
            </a:endParaRPr>
          </a:p>
          <a:p>
            <a:pPr marL="0" marR="0" lvl="0" indent="0" algn="l" defTabSz="80645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 smtClean="0">
                <a:solidFill>
                  <a:prstClr val="black"/>
                </a:solidFill>
                <a:latin typeface="Calibri" panose="020F0502020204030204"/>
              </a:rPr>
              <a:t>sami</a:t>
            </a: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</a:rPr>
              <a:t>	(</a:t>
            </a:r>
            <a:r>
              <a:rPr lang="en-GB" sz="2800" b="1" dirty="0" err="1" smtClean="0">
                <a:solidFill>
                  <a:prstClr val="black"/>
                </a:solidFill>
                <a:latin typeface="Calibri" panose="020F0502020204030204"/>
              </a:rPr>
              <a:t>lapão</a:t>
            </a: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	 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appelsiidna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defTabSz="806450">
              <a:lnSpc>
                <a:spcPct val="150000"/>
              </a:lnSpc>
            </a:pP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usso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	  </a:t>
            </a:r>
            <a:r>
              <a:rPr lang="az-Cyrl-AZ" sz="2800" b="1" dirty="0" smtClean="0">
                <a:solidFill>
                  <a:srgbClr val="C00000"/>
                </a:solidFill>
              </a:rPr>
              <a:t>апельсин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i="1" dirty="0" smtClean="0"/>
              <a:t>(</a:t>
            </a:r>
            <a:r>
              <a:rPr lang="en-GB" sz="2800" i="1" dirty="0" err="1"/>
              <a:t>apel’sín</a:t>
            </a:r>
            <a:r>
              <a:rPr lang="en-GB" sz="2800" i="1" dirty="0"/>
              <a:t>)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lvl="0" defTabSz="1209675">
              <a:lnSpc>
                <a:spcPct val="150000"/>
              </a:lnSpc>
            </a:pPr>
            <a:r>
              <a:rPr lang="en-GB" sz="2800" b="1" dirty="0" err="1" smtClean="0">
                <a:solidFill>
                  <a:prstClr val="black"/>
                </a:solidFill>
                <a:latin typeface="Calibri" panose="020F0502020204030204"/>
              </a:rPr>
              <a:t>bielorrusso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be-BY" sz="2800" b="1" dirty="0" smtClean="0">
                <a:solidFill>
                  <a:srgbClr val="C00000"/>
                </a:solidFill>
              </a:rPr>
              <a:t>апэльсін</a:t>
            </a:r>
            <a:r>
              <a:rPr lang="be-BY" sz="2800" dirty="0" smtClean="0"/>
              <a:t> </a:t>
            </a:r>
            <a:r>
              <a:rPr lang="be-BY" sz="2800" i="1" dirty="0"/>
              <a:t>(</a:t>
            </a:r>
            <a:r>
              <a:rPr lang="en-GB" sz="2800" i="1" dirty="0" err="1"/>
              <a:t>apel'sîn</a:t>
            </a:r>
            <a:r>
              <a:rPr lang="en-GB" sz="2800" i="1" dirty="0"/>
              <a:t>)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lvl="0" defTabSz="1209675">
              <a:lnSpc>
                <a:spcPct val="150000"/>
              </a:lnSpc>
            </a:pPr>
            <a:r>
              <a:rPr lang="en-GB" sz="2800" b="1" dirty="0" err="1" smtClean="0">
                <a:solidFill>
                  <a:prstClr val="black"/>
                </a:solidFill>
                <a:latin typeface="Calibri" panose="020F0502020204030204"/>
              </a:rPr>
              <a:t>ucraniano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uk-UA" sz="2800" b="1" dirty="0" smtClean="0">
                <a:solidFill>
                  <a:srgbClr val="C00000"/>
                </a:solidFill>
              </a:rPr>
              <a:t>апельсин</a:t>
            </a:r>
            <a:r>
              <a:rPr lang="uk-UA" sz="2800" dirty="0" smtClean="0"/>
              <a:t> </a:t>
            </a:r>
            <a:r>
              <a:rPr lang="uk-UA" sz="2800" i="1" dirty="0"/>
              <a:t>(</a:t>
            </a:r>
            <a:r>
              <a:rPr lang="en-GB" sz="2800" i="1" dirty="0" err="1"/>
              <a:t>apel'syn</a:t>
            </a:r>
            <a:r>
              <a:rPr lang="en-GB" sz="2800" i="1" dirty="0" smtClean="0"/>
              <a:t>)</a:t>
            </a:r>
          </a:p>
          <a:p>
            <a:pPr defTabSz="1209675">
              <a:lnSpc>
                <a:spcPct val="150000"/>
              </a:lnSpc>
            </a:pPr>
            <a:r>
              <a:rPr lang="en-GB" sz="2800" b="1" dirty="0" err="1">
                <a:solidFill>
                  <a:prstClr val="black"/>
                </a:solidFill>
              </a:rPr>
              <a:t>letão</a:t>
            </a:r>
            <a:r>
              <a:rPr lang="en-GB" sz="2800" b="1" dirty="0">
                <a:solidFill>
                  <a:prstClr val="black"/>
                </a:solidFill>
              </a:rPr>
              <a:t>	</a:t>
            </a:r>
            <a:r>
              <a:rPr lang="en-GB" sz="2800" i="1" dirty="0">
                <a:solidFill>
                  <a:prstClr val="black"/>
                </a:solidFill>
              </a:rPr>
              <a:t>	</a:t>
            </a:r>
            <a:r>
              <a:rPr lang="en-GB" sz="2800" i="1" dirty="0" smtClean="0">
                <a:solidFill>
                  <a:prstClr val="black"/>
                </a:solidFill>
              </a:rPr>
              <a:t>  </a:t>
            </a:r>
            <a:r>
              <a:rPr lang="lv-LV" sz="2800" b="1" dirty="0" smtClean="0">
                <a:solidFill>
                  <a:srgbClr val="C00000"/>
                </a:solidFill>
              </a:rPr>
              <a:t>apelsīns</a:t>
            </a:r>
            <a:endParaRPr lang="en-GB" sz="2800" b="1" i="1" dirty="0">
              <a:solidFill>
                <a:srgbClr val="C00000"/>
              </a:solidFill>
            </a:endParaRPr>
          </a:p>
          <a:p>
            <a:pPr lvl="0" defTabSz="1209675">
              <a:lnSpc>
                <a:spcPct val="150000"/>
              </a:lnSpc>
            </a:pPr>
            <a:r>
              <a:rPr lang="en-GB" sz="2800" b="1" dirty="0" err="1">
                <a:solidFill>
                  <a:prstClr val="black"/>
                </a:solidFill>
              </a:rPr>
              <a:t>lituano</a:t>
            </a:r>
            <a:r>
              <a:rPr lang="en-GB" sz="2800" b="1" dirty="0">
                <a:solidFill>
                  <a:prstClr val="black"/>
                </a:solidFill>
              </a:rPr>
              <a:t>		</a:t>
            </a:r>
            <a:r>
              <a:rPr lang="en-GB" sz="2800" b="1" dirty="0" smtClean="0">
                <a:solidFill>
                  <a:prstClr val="black"/>
                </a:solidFill>
              </a:rPr>
              <a:t>  </a:t>
            </a:r>
            <a:r>
              <a:rPr lang="hr-HR" sz="2800" b="1" dirty="0" smtClean="0">
                <a:solidFill>
                  <a:srgbClr val="C00000"/>
                </a:solidFill>
              </a:rPr>
              <a:t>a</a:t>
            </a:r>
            <a:r>
              <a:rPr lang="en-GB" sz="2800" b="1" dirty="0" err="1">
                <a:solidFill>
                  <a:srgbClr val="C00000"/>
                </a:solidFill>
              </a:rPr>
              <a:t>pelsinas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lvl="0" defTabSz="1209675">
              <a:lnSpc>
                <a:spcPct val="150000"/>
              </a:lnSpc>
              <a:defRPr/>
            </a:pPr>
            <a:r>
              <a:rPr lang="en-GB" sz="2800" b="1" dirty="0" err="1" smtClean="0">
                <a:solidFill>
                  <a:prstClr val="black"/>
                </a:solidFill>
                <a:latin typeface="Calibri" panose="020F0502020204030204"/>
              </a:rPr>
              <a:t>bashkir</a:t>
            </a: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GB" sz="2800" b="1" dirty="0" err="1" smtClean="0">
                <a:solidFill>
                  <a:prstClr val="black"/>
                </a:solidFill>
                <a:latin typeface="Calibri" panose="020F0502020204030204"/>
              </a:rPr>
              <a:t>tártaro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</a:t>
            </a:r>
            <a:r>
              <a:rPr lang="az-Cyrl-AZ" sz="2800" b="1" dirty="0" smtClean="0">
                <a:solidFill>
                  <a:srgbClr val="C00000"/>
                </a:solidFill>
              </a:rPr>
              <a:t>әфлисун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i="1" dirty="0" smtClean="0"/>
              <a:t>(</a:t>
            </a:r>
            <a:r>
              <a:rPr lang="en-GB" sz="2800" i="1" dirty="0" err="1" smtClean="0"/>
              <a:t>aflisun</a:t>
            </a:r>
            <a:r>
              <a:rPr lang="en-GB" sz="2800" i="1" dirty="0" smtClean="0"/>
              <a:t>)</a:t>
            </a:r>
          </a:p>
          <a:p>
            <a:pPr marL="0" marR="0" lvl="0" indent="0" algn="l" defTabSz="12096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latin typeface="Calibri" panose="020F0502020204030204"/>
              </a:rPr>
              <a:t>p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apiamento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apelsina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apusina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9871" y="5346473"/>
            <a:ext cx="3006153" cy="9810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000" b="1" dirty="0" err="1">
                <a:solidFill>
                  <a:schemeClr val="tx1"/>
                </a:solidFill>
              </a:rPr>
              <a:t>e</a:t>
            </a:r>
            <a:r>
              <a:rPr lang="en-GB" sz="2000" b="1" dirty="0" err="1" smtClean="0">
                <a:solidFill>
                  <a:schemeClr val="tx1"/>
                </a:solidFill>
              </a:rPr>
              <a:t>spanhol</a:t>
            </a:r>
            <a:r>
              <a:rPr lang="en-GB" sz="2000" b="1" dirty="0" smtClean="0">
                <a:solidFill>
                  <a:schemeClr val="tx1"/>
                </a:solidFill>
              </a:rPr>
              <a:t> de Porto Rico e </a:t>
            </a:r>
            <a:r>
              <a:rPr lang="en-GB" sz="2000" b="1" dirty="0" err="1" smtClean="0">
                <a:solidFill>
                  <a:schemeClr val="tx1"/>
                </a:solidFill>
              </a:rPr>
              <a:t>República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Dominicana</a:t>
            </a:r>
            <a:r>
              <a:rPr lang="en-GB" sz="2000" b="1" dirty="0" smtClean="0">
                <a:solidFill>
                  <a:schemeClr val="tx1"/>
                </a:solidFill>
              </a:rPr>
              <a:t>   </a:t>
            </a:r>
            <a:r>
              <a:rPr lang="en-GB" sz="2800" b="1" dirty="0" smtClean="0">
                <a:solidFill>
                  <a:srgbClr val="C00000"/>
                </a:solidFill>
              </a:rPr>
              <a:t>china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8558" y="333081"/>
            <a:ext cx="4971483" cy="5075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</a:rPr>
              <a:t>"</a:t>
            </a:r>
            <a:r>
              <a:rPr lang="en-GB" sz="2800" dirty="0" err="1" smtClean="0">
                <a:solidFill>
                  <a:prstClr val="black"/>
                </a:solidFill>
              </a:rPr>
              <a:t>Maçã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da </a:t>
            </a:r>
            <a:r>
              <a:rPr lang="en-GB" sz="2800" dirty="0" smtClean="0">
                <a:solidFill>
                  <a:prstClr val="black"/>
                </a:solidFill>
              </a:rPr>
              <a:t>China" </a:t>
            </a:r>
            <a:r>
              <a:rPr lang="en-GB" sz="2800" dirty="0">
                <a:solidFill>
                  <a:prstClr val="black"/>
                </a:solidFill>
              </a:rPr>
              <a:t>(</a:t>
            </a:r>
            <a:r>
              <a:rPr lang="en-GB" sz="2800" i="1" dirty="0">
                <a:solidFill>
                  <a:prstClr val="black"/>
                </a:solidFill>
              </a:rPr>
              <a:t>citrus </a:t>
            </a:r>
            <a:r>
              <a:rPr lang="en-GB" sz="2800" i="1" dirty="0" err="1">
                <a:solidFill>
                  <a:prstClr val="black"/>
                </a:solidFill>
              </a:rPr>
              <a:t>sinensis</a:t>
            </a:r>
            <a:r>
              <a:rPr lang="en-GB" sz="2800" dirty="0">
                <a:solidFill>
                  <a:prstClr val="black"/>
                </a:solidFill>
              </a:rPr>
              <a:t>)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4734" y="100465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171642" y="5346472"/>
            <a:ext cx="3006153" cy="9810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000" b="1" dirty="0" err="1">
                <a:solidFill>
                  <a:schemeClr val="tx1"/>
                </a:solidFill>
              </a:rPr>
              <a:t>t</a:t>
            </a:r>
            <a:r>
              <a:rPr lang="en-GB" sz="2000" b="1" dirty="0" err="1" smtClean="0">
                <a:solidFill>
                  <a:schemeClr val="tx1"/>
                </a:solidFill>
              </a:rPr>
              <a:t>urcomeno</a:t>
            </a:r>
            <a:r>
              <a:rPr lang="en-GB" sz="2000" b="1" dirty="0" smtClean="0">
                <a:solidFill>
                  <a:schemeClr val="tx1"/>
                </a:solidFill>
              </a:rPr>
              <a:t>   </a:t>
            </a:r>
            <a:r>
              <a:rPr lang="en-GB" sz="2800" b="1" dirty="0" err="1" smtClean="0">
                <a:solidFill>
                  <a:srgbClr val="C00000"/>
                </a:solidFill>
              </a:rPr>
              <a:t>apelsin</a:t>
            </a:r>
            <a:r>
              <a:rPr lang="en-GB" sz="2800" b="1" dirty="0" smtClean="0">
                <a:solidFill>
                  <a:srgbClr val="C00000"/>
                </a:solidFill>
              </a:rPr>
              <a:t>, </a:t>
            </a:r>
            <a:r>
              <a:rPr lang="en-GB" sz="2800" b="1" dirty="0" err="1" smtClean="0">
                <a:solidFill>
                  <a:srgbClr val="C00000"/>
                </a:solidFill>
              </a:rPr>
              <a:t>narynç</a:t>
            </a:r>
            <a:r>
              <a:rPr lang="en-GB" sz="2800" b="1" dirty="0" smtClean="0">
                <a:solidFill>
                  <a:srgbClr val="C00000"/>
                </a:solidFill>
              </a:rPr>
              <a:t>, </a:t>
            </a:r>
            <a:r>
              <a:rPr lang="en-GB" sz="2800" b="1" dirty="0" err="1" smtClean="0">
                <a:solidFill>
                  <a:srgbClr val="C00000"/>
                </a:solidFill>
              </a:rPr>
              <a:t>pyrtykal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3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883864" y="224330"/>
            <a:ext cx="9970955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PT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2621" y="290645"/>
            <a:ext cx="65451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      </a:t>
            </a:r>
            <a:endParaRPr lang="en-GB" sz="2800" b="1" dirty="0">
              <a:solidFill>
                <a:prstClr val="black"/>
              </a:solidFill>
            </a:endParaRPr>
          </a:p>
          <a:p>
            <a:pPr marL="0" marR="0" lvl="0" indent="0" algn="l" defTabSz="80645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defTabSz="806450">
              <a:lnSpc>
                <a:spcPct val="150000"/>
              </a:lnSpc>
            </a:pPr>
            <a:r>
              <a:rPr lang="en-GB" sz="2800" b="1" dirty="0" err="1" smtClean="0">
                <a:solidFill>
                  <a:prstClr val="black"/>
                </a:solidFill>
                <a:latin typeface="Calibri" panose="020F0502020204030204"/>
              </a:rPr>
              <a:t>polaco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	 </a:t>
            </a:r>
            <a:r>
              <a:rPr lang="pl-PL" sz="2800" b="1" dirty="0" smtClean="0">
                <a:solidFill>
                  <a:srgbClr val="C00000"/>
                </a:solidFill>
              </a:rPr>
              <a:t>pomarańcza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pPr lvl="0" defTabSz="806450">
              <a:lnSpc>
                <a:spcPct val="150000"/>
              </a:lnSpc>
            </a:pPr>
            <a:r>
              <a:rPr lang="en-GB" sz="2800" b="1" dirty="0" err="1">
                <a:solidFill>
                  <a:prstClr val="black"/>
                </a:solidFill>
              </a:rPr>
              <a:t>c</a:t>
            </a:r>
            <a:r>
              <a:rPr lang="en-GB" sz="2800" b="1" dirty="0" err="1" smtClean="0">
                <a:solidFill>
                  <a:prstClr val="black"/>
                </a:solidFill>
              </a:rPr>
              <a:t>heco</a:t>
            </a:r>
            <a:r>
              <a:rPr lang="en-GB" sz="2800" b="1" dirty="0" smtClean="0">
                <a:solidFill>
                  <a:prstClr val="black"/>
                </a:solidFill>
              </a:rPr>
              <a:t>	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pomeranč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pPr lvl="0" defTabSz="806450">
              <a:lnSpc>
                <a:spcPct val="150000"/>
              </a:lnSpc>
            </a:pPr>
            <a:r>
              <a:rPr lang="en-GB" sz="2800" b="1" dirty="0" err="1">
                <a:solidFill>
                  <a:prstClr val="black"/>
                </a:solidFill>
              </a:rPr>
              <a:t>e</a:t>
            </a:r>
            <a:r>
              <a:rPr lang="en-GB" sz="2800" b="1" dirty="0" err="1" smtClean="0">
                <a:solidFill>
                  <a:prstClr val="black"/>
                </a:solidFill>
              </a:rPr>
              <a:t>slovaco</a:t>
            </a:r>
            <a:r>
              <a:rPr lang="en-GB" sz="2800" b="1" dirty="0" smtClean="0">
                <a:solidFill>
                  <a:prstClr val="black"/>
                </a:solidFill>
              </a:rPr>
              <a:t>	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sk-SK" sz="2800" b="1" dirty="0" smtClean="0">
                <a:solidFill>
                  <a:srgbClr val="C00000"/>
                </a:solidFill>
              </a:rPr>
              <a:t>pomaranč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pPr lvl="0" defTabSz="806450">
              <a:lnSpc>
                <a:spcPct val="150000"/>
              </a:lnSpc>
            </a:pPr>
            <a:r>
              <a:rPr lang="en-GB" sz="2800" b="1" dirty="0" err="1" smtClean="0">
                <a:solidFill>
                  <a:prstClr val="black"/>
                </a:solidFill>
              </a:rPr>
              <a:t>esloveno</a:t>
            </a:r>
            <a:r>
              <a:rPr lang="en-GB" sz="2800" b="1" dirty="0" smtClean="0">
                <a:solidFill>
                  <a:prstClr val="black"/>
                </a:solidFill>
              </a:rPr>
              <a:t>	 </a:t>
            </a:r>
            <a:r>
              <a:rPr lang="en-GB" sz="2800" i="1" dirty="0" smtClean="0">
                <a:solidFill>
                  <a:prstClr val="black"/>
                </a:solidFill>
              </a:rPr>
              <a:t>  	 </a:t>
            </a:r>
            <a:r>
              <a:rPr lang="sl-SI" sz="2800" b="1" dirty="0" smtClean="0">
                <a:solidFill>
                  <a:srgbClr val="C00000"/>
                </a:solidFill>
              </a:rPr>
              <a:t>pomaranča</a:t>
            </a:r>
            <a:r>
              <a:rPr lang="en-GB" sz="2800" b="1" dirty="0" smtClean="0">
                <a:solidFill>
                  <a:srgbClr val="C00000"/>
                </a:solidFill>
              </a:rPr>
              <a:t>, </a:t>
            </a:r>
            <a:r>
              <a:rPr lang="sl-SI" sz="2800" b="1" dirty="0">
                <a:solidFill>
                  <a:srgbClr val="C00000"/>
                </a:solidFill>
              </a:rPr>
              <a:t>oranža</a:t>
            </a:r>
            <a:endParaRPr lang="en-GB" sz="2800" b="1" i="1" dirty="0">
              <a:solidFill>
                <a:srgbClr val="C00000"/>
              </a:solidFill>
            </a:endParaRPr>
          </a:p>
          <a:p>
            <a:pPr lvl="0" defTabSz="1209675">
              <a:lnSpc>
                <a:spcPct val="150000"/>
              </a:lnSpc>
            </a:pPr>
            <a:r>
              <a:rPr lang="en-GB" sz="2800" b="1" dirty="0" err="1" smtClean="0">
                <a:solidFill>
                  <a:prstClr val="black"/>
                </a:solidFill>
              </a:rPr>
              <a:t>sérvio</a:t>
            </a:r>
            <a:r>
              <a:rPr lang="en-GB" sz="2800" b="1" dirty="0">
                <a:solidFill>
                  <a:prstClr val="black"/>
                </a:solidFill>
              </a:rPr>
              <a:t>		</a:t>
            </a:r>
            <a:r>
              <a:rPr lang="en-GB" sz="2800" b="1" dirty="0" smtClean="0">
                <a:solidFill>
                  <a:prstClr val="black"/>
                </a:solidFill>
              </a:rPr>
              <a:t> </a:t>
            </a:r>
            <a:r>
              <a:rPr lang="sr-Latn-CS" sz="2800" b="1" dirty="0" smtClean="0">
                <a:solidFill>
                  <a:srgbClr val="C00000"/>
                </a:solidFill>
              </a:rPr>
              <a:t>поморанџа</a:t>
            </a:r>
            <a:r>
              <a:rPr lang="en-GB" sz="2800" b="1" dirty="0" smtClean="0">
                <a:solidFill>
                  <a:srgbClr val="C00000"/>
                </a:solidFill>
              </a:rPr>
              <a:t>, </a:t>
            </a:r>
            <a:r>
              <a:rPr lang="sr-Latn-CS" sz="2800" b="1" dirty="0">
                <a:solidFill>
                  <a:srgbClr val="C00000"/>
                </a:solidFill>
              </a:rPr>
              <a:t>pomorandža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defTabSz="1209675">
              <a:lnSpc>
                <a:spcPct val="150000"/>
              </a:lnSpc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roata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</a:t>
            </a:r>
            <a:r>
              <a:rPr lang="sr-Latn-CS" sz="2800" b="1" dirty="0" smtClean="0">
                <a:solidFill>
                  <a:srgbClr val="C00000"/>
                </a:solidFill>
              </a:rPr>
              <a:t>pomorandža</a:t>
            </a:r>
            <a:r>
              <a:rPr lang="en-GB" sz="2800" b="1" dirty="0" smtClean="0">
                <a:solidFill>
                  <a:srgbClr val="C00000"/>
                </a:solidFill>
              </a:rPr>
              <a:t>, </a:t>
            </a:r>
            <a:r>
              <a:rPr lang="en-GB" sz="2800" b="1" dirty="0" err="1" smtClean="0">
                <a:solidFill>
                  <a:srgbClr val="C00000"/>
                </a:solidFill>
              </a:rPr>
              <a:t>naran</a:t>
            </a:r>
            <a:r>
              <a:rPr lang="sl-SI" sz="2800" b="1" dirty="0">
                <a:solidFill>
                  <a:srgbClr val="C00000"/>
                </a:solidFill>
              </a:rPr>
              <a:t>ča</a:t>
            </a:r>
            <a:endParaRPr lang="en-GB" sz="2800" i="1" dirty="0" smtClean="0"/>
          </a:p>
          <a:p>
            <a:pPr lvl="0" defTabSz="1209675">
              <a:lnSpc>
                <a:spcPct val="150000"/>
              </a:lnSpc>
              <a:defRPr/>
            </a:pPr>
            <a:r>
              <a:rPr lang="en-GB" sz="2800" b="1" dirty="0" smtClean="0">
                <a:latin typeface="Calibri" panose="020F0502020204030204"/>
              </a:rPr>
              <a:t>ladino	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</a:t>
            </a:r>
            <a:r>
              <a:rPr lang="sl-SI" sz="2800" b="1" dirty="0" smtClean="0">
                <a:solidFill>
                  <a:srgbClr val="C00000"/>
                </a:solidFill>
              </a:rPr>
              <a:t>pomaran</a:t>
            </a:r>
            <a:r>
              <a:rPr lang="en-GB" sz="2800" b="1" dirty="0" smtClean="0">
                <a:solidFill>
                  <a:srgbClr val="C00000"/>
                </a:solidFill>
              </a:rPr>
              <a:t>c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036" y="2420109"/>
            <a:ext cx="2099615" cy="1865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5807" y="2425954"/>
            <a:ext cx="2099615" cy="18658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7385" y="424956"/>
            <a:ext cx="10041453" cy="10351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Anglo-normando  </a:t>
            </a:r>
            <a:r>
              <a:rPr lang="pt-PT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pume</a:t>
            </a:r>
            <a:r>
              <a:rPr lang="pt-PT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orenge</a:t>
            </a:r>
            <a:r>
              <a:rPr lang="pt-PT" alt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PT" alt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(fruto da laranjeira)</a:t>
            </a:r>
            <a:br>
              <a:rPr lang="pt-PT" alt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PT" alt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&gt;&gt;&gt;</a:t>
            </a:r>
            <a:r>
              <a:rPr lang="pt-PT" alt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francês antigo  </a:t>
            </a:r>
            <a:r>
              <a:rPr lang="pt-PT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pomme</a:t>
            </a:r>
            <a:r>
              <a:rPr lang="pt-PT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</a:t>
            </a:r>
            <a:r>
              <a:rPr lang="pt-PT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orenge</a:t>
            </a:r>
            <a:r>
              <a:rPr lang="pt-PT" alt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PT" alt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&gt;&gt;&gt;</a:t>
            </a:r>
            <a:r>
              <a:rPr lang="pt-PT" alt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PT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pomme</a:t>
            </a:r>
            <a:r>
              <a:rPr lang="pt-PT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d’Orange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02838" y="5627605"/>
            <a:ext cx="2705551" cy="9059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GB" sz="2000" b="1" dirty="0" err="1">
                <a:solidFill>
                  <a:schemeClr val="tx1"/>
                </a:solidFill>
              </a:rPr>
              <a:t>g</a:t>
            </a:r>
            <a:r>
              <a:rPr lang="en-GB" sz="2000" b="1" dirty="0" err="1" smtClean="0">
                <a:solidFill>
                  <a:schemeClr val="tx1"/>
                </a:solidFill>
              </a:rPr>
              <a:t>allo</a:t>
            </a:r>
            <a:r>
              <a:rPr lang="en-GB" sz="2000" b="1" dirty="0" smtClean="0">
                <a:solidFill>
                  <a:schemeClr val="tx1"/>
                </a:solidFill>
              </a:rPr>
              <a:t> (</a:t>
            </a:r>
            <a:r>
              <a:rPr lang="en-GB" sz="2000" b="1" dirty="0" err="1" smtClean="0">
                <a:solidFill>
                  <a:schemeClr val="tx1"/>
                </a:solidFill>
              </a:rPr>
              <a:t>Bretanha</a:t>
            </a:r>
            <a:r>
              <a:rPr lang="en-GB" sz="2000" b="1" dirty="0" smtClean="0">
                <a:solidFill>
                  <a:schemeClr val="tx1"/>
                </a:solidFill>
              </a:rPr>
              <a:t>)    </a:t>
            </a:r>
            <a:r>
              <a:rPr lang="en-GB" sz="2800" b="1" dirty="0" err="1" smtClean="0">
                <a:solidFill>
                  <a:srgbClr val="C00000"/>
                </a:solidFill>
              </a:rPr>
              <a:t>pom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d’oraunj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887784" y="290645"/>
            <a:ext cx="924724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0645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 smtClean="0">
                <a:solidFill>
                  <a:prstClr val="black"/>
                </a:solidFill>
                <a:latin typeface="Calibri" panose="020F0502020204030204"/>
              </a:rPr>
              <a:t>catalão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	  	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taronja</a:t>
            </a: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8064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afrikaans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	  	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lemoen</a:t>
            </a:r>
            <a:endParaRPr kumimoji="0" lang="en-GB" sz="280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61448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30563" algn="l"/>
              </a:tabLst>
              <a:defRPr/>
            </a:pPr>
            <a:r>
              <a:rPr lang="en-GB" sz="2800" b="1" dirty="0" err="1" smtClean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ndonésio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malaio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limau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096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30563" algn="l"/>
              </a:tabLst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(Lesotho)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lamunu</a:t>
            </a: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096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30563" algn="l"/>
              </a:tabLst>
              <a:defRPr/>
            </a:pPr>
            <a:r>
              <a:rPr lang="en-GB" sz="2800" b="1" dirty="0" err="1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eneize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(Genova)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çetron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280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defTabSz="1209675">
              <a:lnSpc>
                <a:spcPct val="150000"/>
              </a:lnSpc>
              <a:tabLst>
                <a:tab pos="3230563" algn="l"/>
              </a:tabLst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ashto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Afegan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	</a:t>
            </a:r>
            <a:r>
              <a:rPr lang="ps-AF" sz="3200" b="1" dirty="0" smtClean="0">
                <a:solidFill>
                  <a:srgbClr val="C00000"/>
                </a:solidFill>
              </a:rPr>
              <a:t>مالټه</a:t>
            </a:r>
            <a:r>
              <a:rPr lang="ps-AF" dirty="0" smtClean="0">
                <a:solidFill>
                  <a:srgbClr val="C00000"/>
                </a:solidFill>
              </a:rPr>
              <a:t>‎</a:t>
            </a:r>
            <a:r>
              <a:rPr lang="ps-AF" i="1" dirty="0" smtClean="0">
                <a:solidFill>
                  <a:srgbClr val="C00000"/>
                </a:solidFill>
              </a:rPr>
              <a:t>  </a:t>
            </a:r>
            <a:r>
              <a:rPr lang="en-GB" sz="2800" i="1" dirty="0" smtClean="0">
                <a:latin typeface="Calibri" panose="020F0502020204030204"/>
              </a:rPr>
              <a:t>(</a:t>
            </a:r>
            <a:r>
              <a:rPr lang="en-GB" sz="2800" i="1" dirty="0" err="1" smtClean="0">
                <a:latin typeface="Calibri" panose="020F0502020204030204"/>
              </a:rPr>
              <a:t>malta</a:t>
            </a:r>
            <a:r>
              <a:rPr lang="en-GB" sz="2800" i="1" dirty="0" smtClean="0">
                <a:latin typeface="Calibri" panose="020F0502020204030204"/>
              </a:rPr>
              <a:t>)</a:t>
            </a:r>
            <a:endParaRPr kumimoji="0" lang="en-GB" sz="28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12096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30563" algn="l"/>
              </a:tabLst>
              <a:defRPr/>
            </a:pPr>
            <a:r>
              <a:rPr lang="en-GB" sz="2800" b="1" noProof="0" dirty="0" err="1" smtClean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aló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chiringa</a:t>
            </a: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096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30563" algn="l"/>
              </a:tabLst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etum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sabraka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2645" y="333081"/>
            <a:ext cx="3681483" cy="5075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prstClr val="black"/>
                </a:solidFill>
              </a:rPr>
              <a:t>Outras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origens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</a:rPr>
              <a:t>diversas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3560" y="4107272"/>
            <a:ext cx="2099615" cy="1865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2096" y="1108029"/>
            <a:ext cx="3948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dirty="0" smtClean="0"/>
              <a:t>cf</a:t>
            </a:r>
            <a:r>
              <a:rPr lang="en-GB" sz="2800" dirty="0"/>
              <a:t>. </a:t>
            </a:r>
            <a:r>
              <a:rPr lang="en-GB" sz="2800" dirty="0" smtClean="0"/>
              <a:t> PT </a:t>
            </a:r>
            <a:r>
              <a:rPr lang="en-GB" sz="2800" dirty="0" err="1">
                <a:solidFill>
                  <a:srgbClr val="C00000"/>
                </a:solidFill>
              </a:rPr>
              <a:t>toranja</a:t>
            </a:r>
            <a:r>
              <a:rPr lang="en-GB" sz="2800" dirty="0"/>
              <a:t>,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/>
              <a:t>ES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toronja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2268" y="1806123"/>
            <a:ext cx="42532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dirty="0"/>
              <a:t>cf. </a:t>
            </a:r>
            <a:r>
              <a:rPr lang="en-GB" sz="2800" dirty="0" smtClean="0"/>
              <a:t> PT </a:t>
            </a:r>
            <a:r>
              <a:rPr lang="en-GB" sz="2800" dirty="0" err="1">
                <a:solidFill>
                  <a:srgbClr val="C00000"/>
                </a:solidFill>
              </a:rPr>
              <a:t>limão</a:t>
            </a:r>
            <a:r>
              <a:rPr lang="en-GB" sz="2800" dirty="0"/>
              <a:t>, </a:t>
            </a:r>
            <a:r>
              <a:rPr lang="en-GB" sz="2800" dirty="0" err="1"/>
              <a:t>EN</a:t>
            </a:r>
            <a:r>
              <a:rPr lang="en-GB" sz="2800" dirty="0">
                <a:solidFill>
                  <a:srgbClr val="C00000"/>
                </a:solidFill>
              </a:rPr>
              <a:t> lemon</a:t>
            </a:r>
            <a:endParaRPr lang="en-GB" sz="2800" i="1" dirty="0">
              <a:solidFill>
                <a:srgbClr val="C00000"/>
              </a:solidFill>
            </a:endParaRPr>
          </a:p>
          <a:p>
            <a:pPr lvl="0"/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2269" y="3693897"/>
            <a:ext cx="2183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dirty="0"/>
              <a:t>cf. </a:t>
            </a:r>
            <a:r>
              <a:rPr lang="en-GB" sz="2800" dirty="0" smtClean="0"/>
              <a:t>FR </a:t>
            </a:r>
            <a:r>
              <a:rPr lang="en-GB" sz="2800" dirty="0" smtClean="0">
                <a:solidFill>
                  <a:srgbClr val="C00000"/>
                </a:solidFill>
              </a:rPr>
              <a:t>citron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4734" y="100465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124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38522" y="766287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https://i.stack.imgur.com/OYk8L.jpg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2" y="143480"/>
            <a:ext cx="8037868" cy="6611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315" y="2476805"/>
            <a:ext cx="32289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/>
          <p:cNvSpPr/>
          <p:nvPr/>
        </p:nvSpPr>
        <p:spPr>
          <a:xfrm>
            <a:off x="1939230" y="1322554"/>
            <a:ext cx="8417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Obrigado 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pela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vossa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atenção</a:t>
            </a:r>
            <a:endParaRPr lang="en-GB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804" y="2951051"/>
            <a:ext cx="2099615" cy="18658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4734" y="100465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4059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10" descr="http://assets.kingletas.com/wp-content/uploads/2013/04/Question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83" y="2490387"/>
            <a:ext cx="4239237" cy="39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1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51120" y="8571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999036" y="440899"/>
            <a:ext cx="957555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 smtClean="0">
              <a:solidFill>
                <a:srgbClr val="222222"/>
              </a:solidFill>
            </a:endParaRPr>
          </a:p>
          <a:p>
            <a:endParaRPr lang="en-GB" sz="2800" b="1" dirty="0" smtClean="0">
              <a:solidFill>
                <a:srgbClr val="222222"/>
              </a:solidFill>
            </a:endParaRPr>
          </a:p>
          <a:p>
            <a:r>
              <a:rPr lang="en-GB" sz="2800" b="1" dirty="0" err="1" smtClean="0">
                <a:solidFill>
                  <a:srgbClr val="222222"/>
                </a:solidFill>
              </a:rPr>
              <a:t>tamil</a:t>
            </a:r>
            <a:r>
              <a:rPr lang="en-GB" sz="2800" dirty="0" smtClean="0">
                <a:solidFill>
                  <a:srgbClr val="222222"/>
                </a:solidFill>
              </a:rPr>
              <a:t> </a:t>
            </a:r>
            <a:r>
              <a:rPr lang="ta-IN" sz="2800" b="1" dirty="0" smtClean="0">
                <a:solidFill>
                  <a:srgbClr val="C00000"/>
                </a:solidFill>
              </a:rPr>
              <a:t>நாரம்</a:t>
            </a:r>
            <a:r>
              <a:rPr lang="ta-IN" sz="2800" dirty="0" smtClean="0">
                <a:solidFill>
                  <a:srgbClr val="222222"/>
                </a:solidFill>
              </a:rPr>
              <a:t> </a:t>
            </a:r>
            <a:r>
              <a:rPr lang="en-GB" sz="2800" i="1" dirty="0" smtClean="0">
                <a:solidFill>
                  <a:srgbClr val="222222"/>
                </a:solidFill>
              </a:rPr>
              <a:t>(</a:t>
            </a:r>
            <a:r>
              <a:rPr lang="en-GB" sz="2800" i="1" dirty="0" err="1" smtClean="0">
                <a:solidFill>
                  <a:srgbClr val="222222"/>
                </a:solidFill>
              </a:rPr>
              <a:t>nāram</a:t>
            </a:r>
            <a:r>
              <a:rPr lang="en-GB" sz="2800" i="1" dirty="0" smtClean="0">
                <a:solidFill>
                  <a:srgbClr val="222222"/>
                </a:solidFill>
              </a:rPr>
              <a:t>), </a:t>
            </a:r>
            <a:r>
              <a:rPr lang="ta-IN" altLang="en-US" sz="2800" b="1" dirty="0">
                <a:solidFill>
                  <a:srgbClr val="C00000"/>
                </a:solidFill>
              </a:rPr>
              <a:t>ஆரஞ்சு</a:t>
            </a:r>
            <a:r>
              <a:rPr lang="en-GB" altLang="en-US" sz="2800" dirty="0">
                <a:solidFill>
                  <a:srgbClr val="222222"/>
                </a:solidFill>
              </a:rPr>
              <a:t> </a:t>
            </a:r>
            <a:r>
              <a:rPr lang="en-GB" altLang="en-US" sz="2800" i="1" dirty="0" smtClean="0">
                <a:solidFill>
                  <a:srgbClr val="222222"/>
                </a:solidFill>
              </a:rPr>
              <a:t>(</a:t>
            </a:r>
            <a:r>
              <a:rPr lang="en-GB" altLang="en-US" sz="2800" i="1" dirty="0" smtClean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ā</a:t>
            </a:r>
            <a:r>
              <a:rPr lang="en-US" altLang="en-US" sz="2800" i="1" dirty="0" err="1" smtClean="0">
                <a:solidFill>
                  <a:srgbClr val="222222"/>
                </a:solidFill>
                <a:cs typeface="Arial" panose="020B0604020202020204" pitchFamily="34" charset="0"/>
              </a:rPr>
              <a:t>rañju</a:t>
            </a:r>
            <a:r>
              <a:rPr lang="en-US" altLang="en-US" sz="2800" i="1" dirty="0" smtClean="0">
                <a:cs typeface="Arial" panose="020B0604020202020204" pitchFamily="34" charset="0"/>
              </a:rPr>
              <a:t>)</a:t>
            </a:r>
            <a:r>
              <a:rPr lang="en-US" altLang="en-US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*</a:t>
            </a:r>
            <a:endParaRPr lang="en-GB" sz="2800" b="1" dirty="0" smtClean="0">
              <a:solidFill>
                <a:srgbClr val="0000FF"/>
              </a:solidFill>
            </a:endParaRPr>
          </a:p>
          <a:p>
            <a:r>
              <a:rPr lang="en-GB" sz="2800" b="1" dirty="0" err="1" smtClean="0">
                <a:solidFill>
                  <a:srgbClr val="222222"/>
                </a:solidFill>
              </a:rPr>
              <a:t>telugo</a:t>
            </a:r>
            <a:r>
              <a:rPr lang="en-GB" sz="2800" dirty="0" smtClean="0">
                <a:solidFill>
                  <a:srgbClr val="222222"/>
                </a:solidFill>
              </a:rPr>
              <a:t> </a:t>
            </a:r>
            <a:r>
              <a:rPr lang="te-IN" sz="2800" b="1" dirty="0" smtClean="0">
                <a:solidFill>
                  <a:srgbClr val="C00000"/>
                </a:solidFill>
              </a:rPr>
              <a:t>నారింజ</a:t>
            </a:r>
            <a:r>
              <a:rPr lang="te-IN" sz="2800" dirty="0" smtClean="0">
                <a:solidFill>
                  <a:srgbClr val="222222"/>
                </a:solidFill>
              </a:rPr>
              <a:t> </a:t>
            </a:r>
            <a:r>
              <a:rPr lang="en-GB" sz="2800" i="1" dirty="0" smtClean="0">
                <a:solidFill>
                  <a:srgbClr val="222222"/>
                </a:solidFill>
              </a:rPr>
              <a:t>(</a:t>
            </a:r>
            <a:r>
              <a:rPr lang="en-GB" sz="2800" i="1" dirty="0" err="1" smtClean="0">
                <a:solidFill>
                  <a:srgbClr val="222222"/>
                </a:solidFill>
              </a:rPr>
              <a:t>nāriṃja</a:t>
            </a:r>
            <a:r>
              <a:rPr lang="en-GB" sz="2800" i="1" dirty="0" smtClean="0">
                <a:solidFill>
                  <a:srgbClr val="222222"/>
                </a:solidFill>
              </a:rPr>
              <a:t>) </a:t>
            </a:r>
            <a:r>
              <a:rPr lang="en-GB" sz="2800" i="1" dirty="0" err="1" smtClean="0">
                <a:solidFill>
                  <a:srgbClr val="222222"/>
                </a:solidFill>
              </a:rPr>
              <a:t>ou</a:t>
            </a:r>
            <a:r>
              <a:rPr lang="en-GB" sz="2800" i="1" dirty="0" smtClean="0">
                <a:solidFill>
                  <a:srgbClr val="222222"/>
                </a:solidFill>
              </a:rPr>
              <a:t>            </a:t>
            </a:r>
            <a:endParaRPr lang="en-GB" sz="2800" dirty="0" smtClean="0">
              <a:solidFill>
                <a:srgbClr val="222222"/>
              </a:solidFill>
            </a:endParaRPr>
          </a:p>
          <a:p>
            <a:r>
              <a:rPr lang="en-GB" sz="2800" b="1" dirty="0" err="1" smtClean="0">
                <a:solidFill>
                  <a:srgbClr val="222222"/>
                </a:solidFill>
              </a:rPr>
              <a:t>malabar</a:t>
            </a:r>
            <a:r>
              <a:rPr lang="en-GB" sz="2800" dirty="0" smtClean="0">
                <a:solidFill>
                  <a:srgbClr val="222222"/>
                </a:solidFill>
              </a:rPr>
              <a:t> </a:t>
            </a:r>
            <a:r>
              <a:rPr lang="ml-IN" sz="2800" b="1" dirty="0" smtClean="0">
                <a:solidFill>
                  <a:srgbClr val="C00000"/>
                </a:solidFill>
              </a:rPr>
              <a:t>നാരങ്ങ‌</a:t>
            </a:r>
            <a:r>
              <a:rPr lang="ml-IN" sz="2800" dirty="0" smtClean="0">
                <a:solidFill>
                  <a:srgbClr val="222222"/>
                </a:solidFill>
              </a:rPr>
              <a:t> </a:t>
            </a:r>
            <a:r>
              <a:rPr lang="en-GB" sz="2800" i="1" dirty="0" smtClean="0">
                <a:solidFill>
                  <a:srgbClr val="222222"/>
                </a:solidFill>
              </a:rPr>
              <a:t>(</a:t>
            </a:r>
            <a:r>
              <a:rPr lang="en-GB" sz="2800" i="1" dirty="0" err="1" smtClean="0">
                <a:solidFill>
                  <a:srgbClr val="222222"/>
                </a:solidFill>
              </a:rPr>
              <a:t>nāraŋŋa</a:t>
            </a:r>
            <a:r>
              <a:rPr lang="en-GB" sz="2800" i="1" dirty="0" smtClean="0">
                <a:solidFill>
                  <a:srgbClr val="222222"/>
                </a:solidFill>
              </a:rPr>
              <a:t>)</a:t>
            </a:r>
          </a:p>
          <a:p>
            <a:endParaRPr lang="en-GB" sz="2800" i="1" dirty="0" smtClean="0">
              <a:solidFill>
                <a:srgbClr val="22222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222222"/>
                </a:solidFill>
              </a:rPr>
              <a:t>	&gt;&gt;&gt;  </a:t>
            </a:r>
            <a:r>
              <a:rPr lang="en-GB" sz="2800" b="1" dirty="0" smtClean="0">
                <a:solidFill>
                  <a:srgbClr val="222222"/>
                </a:solidFill>
              </a:rPr>
              <a:t>sânscrito</a:t>
            </a:r>
            <a:r>
              <a:rPr lang="en-GB" sz="2800" dirty="0" smtClean="0">
                <a:solidFill>
                  <a:srgbClr val="222222"/>
                </a:solidFill>
              </a:rPr>
              <a:t> </a:t>
            </a:r>
            <a:r>
              <a:rPr lang="hi-IN" sz="2800" b="1" dirty="0">
                <a:solidFill>
                  <a:srgbClr val="C00000"/>
                </a:solidFill>
              </a:rPr>
              <a:t>नारङ्ग</a:t>
            </a:r>
            <a:r>
              <a:rPr lang="hi-IN" sz="2800" dirty="0">
                <a:solidFill>
                  <a:srgbClr val="222222"/>
                </a:solidFill>
              </a:rPr>
              <a:t> </a:t>
            </a:r>
            <a:r>
              <a:rPr lang="en-GB" sz="2800" i="1" dirty="0" smtClean="0">
                <a:solidFill>
                  <a:srgbClr val="222222"/>
                </a:solidFill>
              </a:rPr>
              <a:t>(nāraṅgaḥ)</a:t>
            </a:r>
          </a:p>
          <a:p>
            <a:pPr>
              <a:lnSpc>
                <a:spcPct val="150000"/>
              </a:lnSpc>
            </a:pPr>
            <a:r>
              <a:rPr lang="en-GB" sz="2800" i="1" dirty="0">
                <a:solidFill>
                  <a:srgbClr val="222222"/>
                </a:solidFill>
              </a:rPr>
              <a:t> </a:t>
            </a:r>
            <a:r>
              <a:rPr lang="en-GB" sz="2800" i="1" dirty="0" smtClean="0">
                <a:solidFill>
                  <a:srgbClr val="222222"/>
                </a:solidFill>
              </a:rPr>
              <a:t>	        </a:t>
            </a:r>
            <a:r>
              <a:rPr lang="en-GB" sz="2800" dirty="0" smtClean="0">
                <a:solidFill>
                  <a:srgbClr val="222222"/>
                </a:solidFill>
              </a:rPr>
              <a:t>&gt;&gt;&gt;  </a:t>
            </a:r>
            <a:r>
              <a:rPr lang="en-GB" sz="2800" b="1" dirty="0" smtClean="0">
                <a:solidFill>
                  <a:srgbClr val="222222"/>
                </a:solidFill>
              </a:rPr>
              <a:t>persa</a:t>
            </a:r>
            <a:r>
              <a:rPr lang="en-GB" sz="2800" dirty="0" smtClean="0">
                <a:solidFill>
                  <a:srgbClr val="222222"/>
                </a:solidFill>
              </a:rPr>
              <a:t> </a:t>
            </a:r>
            <a:r>
              <a:rPr lang="ar-AE" sz="2800" b="1" dirty="0">
                <a:solidFill>
                  <a:srgbClr val="C00000"/>
                </a:solidFill>
              </a:rPr>
              <a:t>نارنگ</a:t>
            </a:r>
            <a:r>
              <a:rPr lang="en-GB" sz="2800" dirty="0" smtClean="0">
                <a:solidFill>
                  <a:srgbClr val="222222"/>
                </a:solidFill>
              </a:rPr>
              <a:t>  </a:t>
            </a:r>
            <a:r>
              <a:rPr lang="en-GB" sz="2800" i="1" dirty="0" smtClean="0">
                <a:solidFill>
                  <a:srgbClr val="222222"/>
                </a:solidFill>
              </a:rPr>
              <a:t>(nārang)</a:t>
            </a:r>
          </a:p>
          <a:p>
            <a:pPr>
              <a:lnSpc>
                <a:spcPct val="150000"/>
              </a:lnSpc>
            </a:pPr>
            <a:r>
              <a:rPr lang="en-GB" sz="2800" i="1" dirty="0" smtClean="0">
                <a:solidFill>
                  <a:srgbClr val="222222"/>
                </a:solidFill>
              </a:rPr>
              <a:t>		    </a:t>
            </a:r>
            <a:r>
              <a:rPr lang="en-GB" sz="2800" dirty="0" smtClean="0">
                <a:solidFill>
                  <a:srgbClr val="222222"/>
                </a:solidFill>
              </a:rPr>
              <a:t>&gt;&gt;&gt;  </a:t>
            </a:r>
            <a:r>
              <a:rPr lang="en-GB" sz="2800" b="1" dirty="0" smtClean="0">
                <a:solidFill>
                  <a:srgbClr val="222222"/>
                </a:solidFill>
              </a:rPr>
              <a:t>árabe</a:t>
            </a:r>
            <a:r>
              <a:rPr lang="en-GB" sz="2800" dirty="0" smtClean="0">
                <a:solidFill>
                  <a:srgbClr val="222222"/>
                </a:solidFill>
              </a:rPr>
              <a:t> </a:t>
            </a:r>
            <a:r>
              <a:rPr lang="ar-AE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نارنج</a:t>
            </a:r>
            <a:r>
              <a:rPr lang="en-GB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2800" i="1" dirty="0" smtClean="0">
                <a:solidFill>
                  <a:srgbClr val="222222"/>
                </a:solidFill>
              </a:rPr>
              <a:t>(nāranj)</a:t>
            </a:r>
          </a:p>
          <a:p>
            <a:pPr>
              <a:lnSpc>
                <a:spcPct val="150000"/>
              </a:lnSpc>
            </a:pPr>
            <a:endParaRPr lang="en-GB" sz="2800" i="1" dirty="0" smtClean="0">
              <a:solidFill>
                <a:srgbClr val="222222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0000FF"/>
                </a:solidFill>
              </a:rPr>
              <a:t>*</a:t>
            </a:r>
            <a:r>
              <a:rPr lang="en-GB" sz="2400" dirty="0" smtClean="0">
                <a:solidFill>
                  <a:srgbClr val="222222"/>
                </a:solidFill>
              </a:rPr>
              <a:t> </a:t>
            </a:r>
            <a:r>
              <a:rPr lang="en-GB" altLang="en-US" sz="2000" i="1" dirty="0" err="1" smtClean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āru</a:t>
            </a:r>
            <a:r>
              <a:rPr lang="en-GB" altLang="en-US" sz="2000" i="1" dirty="0" smtClean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000" dirty="0" smtClean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GB" sz="2000" dirty="0" smtClean="0">
                <a:solidFill>
                  <a:srgbClr val="222222"/>
                </a:solidFill>
              </a:rPr>
              <a:t>6) + </a:t>
            </a:r>
            <a:r>
              <a:rPr lang="en-GB" sz="2000" i="1" dirty="0" err="1" smtClean="0">
                <a:solidFill>
                  <a:srgbClr val="222222"/>
                </a:solidFill>
              </a:rPr>
              <a:t>anju</a:t>
            </a:r>
            <a:r>
              <a:rPr lang="en-GB" sz="2000" dirty="0" smtClean="0">
                <a:solidFill>
                  <a:srgbClr val="222222"/>
                </a:solidFill>
              </a:rPr>
              <a:t> (5) = 11 </a:t>
            </a:r>
            <a:r>
              <a:rPr lang="en-GB" sz="2000" dirty="0" err="1" smtClean="0">
                <a:solidFill>
                  <a:srgbClr val="222222"/>
                </a:solidFill>
              </a:rPr>
              <a:t>gomos</a:t>
            </a:r>
            <a:r>
              <a:rPr lang="en-GB" sz="2000" dirty="0" smtClean="0">
                <a:solidFill>
                  <a:srgbClr val="222222"/>
                </a:solidFill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</a:rPr>
              <a:t>?</a:t>
            </a:r>
            <a:endParaRPr lang="en-GB" sz="20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GB" sz="2000" b="1" dirty="0" smtClean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2976" y="1732415"/>
            <a:ext cx="2737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222222"/>
                </a:solidFill>
              </a:rPr>
              <a:t>línguas</a:t>
            </a:r>
            <a:r>
              <a:rPr lang="en-GB" sz="2800" dirty="0">
                <a:solidFill>
                  <a:srgbClr val="222222"/>
                </a:solidFill>
              </a:rPr>
              <a:t> </a:t>
            </a:r>
            <a:r>
              <a:rPr lang="en-GB" sz="2800" dirty="0" err="1">
                <a:solidFill>
                  <a:srgbClr val="222222"/>
                </a:solidFill>
              </a:rPr>
              <a:t>dravídicas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211" y="1342103"/>
            <a:ext cx="245926" cy="1415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225" y="4055370"/>
            <a:ext cx="466143" cy="870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067" y="5092673"/>
            <a:ext cx="466143" cy="8705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4785" y="3270225"/>
            <a:ext cx="2099615" cy="18658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43369" y="303589"/>
            <a:ext cx="5086890" cy="638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222222"/>
                </a:solidFill>
              </a:rPr>
              <a:t>Origem</a:t>
            </a:r>
            <a:r>
              <a:rPr lang="en-GB" sz="3200" b="1" dirty="0">
                <a:solidFill>
                  <a:srgbClr val="222222"/>
                </a:solidFill>
              </a:rPr>
              <a:t> da </a:t>
            </a:r>
            <a:r>
              <a:rPr lang="en-GB" sz="3200" b="1" dirty="0" err="1">
                <a:solidFill>
                  <a:srgbClr val="222222"/>
                </a:solidFill>
              </a:rPr>
              <a:t>palavra</a:t>
            </a:r>
            <a:r>
              <a:rPr lang="en-GB" sz="3200" b="1" dirty="0">
                <a:solidFill>
                  <a:srgbClr val="222222"/>
                </a:solidFill>
              </a:rPr>
              <a:t> </a:t>
            </a:r>
            <a:r>
              <a:rPr lang="en-GB" sz="3200" b="1" dirty="0" smtClean="0">
                <a:solidFill>
                  <a:srgbClr val="222222"/>
                </a:solidFill>
              </a:rPr>
              <a:t>"</a:t>
            </a:r>
            <a:r>
              <a:rPr lang="en-GB" sz="3200" b="1" dirty="0" err="1" smtClean="0">
                <a:solidFill>
                  <a:srgbClr val="222222"/>
                </a:solidFill>
              </a:rPr>
              <a:t>laranja</a:t>
            </a:r>
            <a:r>
              <a:rPr lang="en-GB" sz="3200" b="1" dirty="0" smtClean="0">
                <a:solidFill>
                  <a:srgbClr val="222222"/>
                </a:solidFill>
              </a:rPr>
              <a:t>"</a:t>
            </a:r>
            <a:endParaRPr lang="en-GB" sz="3200" b="1" dirty="0">
              <a:solidFill>
                <a:srgbClr val="22222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9482" y="85716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340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3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3318409" y="294959"/>
            <a:ext cx="647451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                       </a:t>
            </a:r>
            <a:endParaRPr lang="en-GB" sz="2800" b="1" dirty="0" smtClean="0"/>
          </a:p>
          <a:p>
            <a:pPr defTabSz="806450">
              <a:lnSpc>
                <a:spcPct val="200000"/>
              </a:lnSpc>
            </a:pPr>
            <a:r>
              <a:rPr lang="en-GB" sz="2800" b="1" dirty="0" smtClean="0"/>
              <a:t>espanhol	  	</a:t>
            </a:r>
            <a:r>
              <a:rPr lang="en-GB" sz="2800" b="1" dirty="0" smtClean="0">
                <a:solidFill>
                  <a:srgbClr val="C00000"/>
                </a:solidFill>
              </a:rPr>
              <a:t>naranja</a:t>
            </a:r>
          </a:p>
          <a:p>
            <a:pPr defTabSz="806450">
              <a:lnSpc>
                <a:spcPct val="150000"/>
              </a:lnSpc>
            </a:pPr>
            <a:r>
              <a:rPr lang="en-GB" sz="2800" b="1" dirty="0" smtClean="0"/>
              <a:t>bósnio	  	</a:t>
            </a:r>
            <a:r>
              <a:rPr lang="en-GB" sz="2800" b="1" dirty="0" smtClean="0">
                <a:solidFill>
                  <a:srgbClr val="C00000"/>
                </a:solidFill>
              </a:rPr>
              <a:t>narandža</a:t>
            </a:r>
          </a:p>
          <a:p>
            <a:pPr defTabSz="1209675">
              <a:lnSpc>
                <a:spcPct val="150000"/>
              </a:lnSpc>
            </a:pPr>
            <a:r>
              <a:rPr lang="en-GB" sz="2800" b="1" dirty="0"/>
              <a:t>c</a:t>
            </a:r>
            <a:r>
              <a:rPr lang="en-GB" sz="2800" b="1" dirty="0" smtClean="0"/>
              <a:t>roata	  </a:t>
            </a:r>
            <a:r>
              <a:rPr lang="en-GB" sz="2800" b="1" dirty="0"/>
              <a:t>	</a:t>
            </a:r>
            <a:r>
              <a:rPr lang="hr-HR" sz="2800" b="1" dirty="0" smtClean="0">
                <a:solidFill>
                  <a:srgbClr val="C00000"/>
                </a:solidFill>
              </a:rPr>
              <a:t>naranča</a:t>
            </a:r>
            <a:r>
              <a:rPr lang="en-GB" sz="2800" b="1" dirty="0" smtClean="0">
                <a:solidFill>
                  <a:srgbClr val="C00000"/>
                </a:solidFill>
              </a:rPr>
              <a:t>, </a:t>
            </a:r>
            <a:r>
              <a:rPr lang="sr-Latn-CS" sz="2800" b="1" dirty="0">
                <a:solidFill>
                  <a:srgbClr val="C00000"/>
                </a:solidFill>
              </a:rPr>
              <a:t>narandža</a:t>
            </a:r>
            <a:endParaRPr lang="en-GB" sz="2800" b="1" dirty="0">
              <a:solidFill>
                <a:srgbClr val="C00000"/>
              </a:solidFill>
            </a:endParaRPr>
          </a:p>
          <a:p>
            <a:pPr defTabSz="1209675">
              <a:lnSpc>
                <a:spcPct val="150000"/>
              </a:lnSpc>
            </a:pPr>
            <a:r>
              <a:rPr lang="en-GB" sz="2800" b="1" dirty="0"/>
              <a:t>h</a:t>
            </a:r>
            <a:r>
              <a:rPr lang="en-GB" sz="2800" b="1" dirty="0" smtClean="0"/>
              <a:t>úngaro</a:t>
            </a:r>
            <a:r>
              <a:rPr lang="en-GB" sz="2800" b="1" dirty="0"/>
              <a:t>	</a:t>
            </a:r>
            <a:r>
              <a:rPr lang="en-GB" sz="2800" b="1" dirty="0" smtClean="0">
                <a:solidFill>
                  <a:srgbClr val="C00000"/>
                </a:solidFill>
              </a:rPr>
              <a:t>narancs</a:t>
            </a:r>
          </a:p>
          <a:p>
            <a:pPr defTabSz="1209675">
              <a:lnSpc>
                <a:spcPct val="150000"/>
              </a:lnSpc>
            </a:pPr>
            <a:r>
              <a:rPr lang="en-GB" sz="2800" b="1" dirty="0"/>
              <a:t>s</a:t>
            </a:r>
            <a:r>
              <a:rPr lang="en-GB" sz="2800" b="1" dirty="0" smtClean="0"/>
              <a:t>érvio	</a:t>
            </a:r>
            <a:r>
              <a:rPr lang="en-GB" sz="2800" b="1" dirty="0"/>
              <a:t>	</a:t>
            </a:r>
            <a:r>
              <a:rPr lang="az-Cyrl-AZ" sz="2800" b="1" dirty="0" smtClean="0">
                <a:solidFill>
                  <a:srgbClr val="C00000"/>
                </a:solidFill>
              </a:rPr>
              <a:t>наранџа</a:t>
            </a:r>
            <a:r>
              <a:rPr lang="sr-Latn-CS" sz="2800" b="1" dirty="0" smtClean="0">
                <a:solidFill>
                  <a:srgbClr val="C00000"/>
                </a:solidFill>
              </a:rPr>
              <a:t>, narandža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pPr defTabSz="1209675">
              <a:lnSpc>
                <a:spcPct val="150000"/>
              </a:lnSpc>
            </a:pPr>
            <a:r>
              <a:rPr lang="en-GB" sz="2800" b="1" dirty="0" smtClean="0"/>
              <a:t>turcomeno	</a:t>
            </a:r>
            <a:r>
              <a:rPr lang="en-GB" sz="2800" b="1" dirty="0" smtClean="0">
                <a:solidFill>
                  <a:srgbClr val="C00000"/>
                </a:solidFill>
              </a:rPr>
              <a:t>narynç</a:t>
            </a:r>
            <a:endParaRPr lang="en-GB" sz="2800" i="1" dirty="0" smtClean="0"/>
          </a:p>
          <a:p>
            <a:pPr>
              <a:lnSpc>
                <a:spcPct val="150000"/>
              </a:lnSpc>
              <a:tabLst>
                <a:tab pos="2419350" algn="l"/>
              </a:tabLst>
            </a:pPr>
            <a:r>
              <a:rPr lang="en-GB" sz="2800" b="1" dirty="0" smtClean="0"/>
              <a:t>arménio</a:t>
            </a:r>
            <a:r>
              <a:rPr lang="en-GB" sz="2800" i="1" dirty="0"/>
              <a:t>	</a:t>
            </a:r>
            <a:r>
              <a:rPr lang="hy-AM" sz="2800" b="1" dirty="0" smtClean="0">
                <a:solidFill>
                  <a:srgbClr val="C00000"/>
                </a:solidFill>
              </a:rPr>
              <a:t>նարինջ</a:t>
            </a:r>
            <a:r>
              <a:rPr lang="en-GB" sz="2800" dirty="0" smtClean="0"/>
              <a:t> </a:t>
            </a:r>
            <a:r>
              <a:rPr lang="en-GB" sz="2800" i="1" dirty="0"/>
              <a:t>(narinǰ)</a:t>
            </a:r>
          </a:p>
          <a:p>
            <a:pPr defTabSz="1209675">
              <a:lnSpc>
                <a:spcPct val="150000"/>
              </a:lnSpc>
            </a:pPr>
            <a:r>
              <a:rPr lang="en-GB" sz="2800" b="1" dirty="0" smtClean="0"/>
              <a:t>hindi	</a:t>
            </a:r>
            <a:r>
              <a:rPr lang="en-GB" sz="2800" b="1" dirty="0"/>
              <a:t>	</a:t>
            </a:r>
            <a:r>
              <a:rPr lang="hi-IN" sz="2800" b="1" dirty="0" smtClean="0">
                <a:solidFill>
                  <a:srgbClr val="C00000"/>
                </a:solidFill>
              </a:rPr>
              <a:t>नारंगी</a:t>
            </a:r>
            <a:r>
              <a:rPr lang="en-GB" sz="2800" b="1" dirty="0" smtClean="0"/>
              <a:t>  </a:t>
            </a:r>
            <a:r>
              <a:rPr lang="hi-IN" sz="2800" i="1" dirty="0"/>
              <a:t>(</a:t>
            </a:r>
            <a:r>
              <a:rPr lang="hi-IN" sz="2800" i="1" dirty="0" smtClean="0"/>
              <a:t>nāraṅgī)</a:t>
            </a:r>
            <a:endParaRPr lang="en-GB" sz="2800" i="1" dirty="0" smtClean="0"/>
          </a:p>
          <a:p>
            <a:pPr defTabSz="1209675">
              <a:lnSpc>
                <a:spcPct val="150000"/>
              </a:lnSpc>
            </a:pPr>
            <a:endParaRPr lang="en-GB" sz="28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036" y="2420109"/>
            <a:ext cx="2099615" cy="186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5807" y="2425954"/>
            <a:ext cx="2099615" cy="1865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59215" y="362569"/>
            <a:ext cx="2390514" cy="5075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Com "</a:t>
            </a:r>
            <a:r>
              <a:rPr lang="en-GB" sz="2800" b="1" dirty="0" smtClean="0">
                <a:solidFill>
                  <a:schemeClr val="tx1"/>
                </a:solidFill>
              </a:rPr>
              <a:t>n</a:t>
            </a:r>
            <a:r>
              <a:rPr lang="en-GB" sz="2800" dirty="0" smtClean="0">
                <a:solidFill>
                  <a:schemeClr val="tx1"/>
                </a:solidFill>
              </a:rPr>
              <a:t>" </a:t>
            </a:r>
            <a:r>
              <a:rPr lang="en-GB" sz="2800" dirty="0" err="1">
                <a:solidFill>
                  <a:schemeClr val="tx1"/>
                </a:solidFill>
              </a:rPr>
              <a:t>inicial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4734" y="100465"/>
            <a:ext cx="1094540" cy="1005324"/>
          </a:xfrm>
          <a:prstGeom prst="ellipse">
            <a:avLst/>
          </a:prstGeom>
          <a:blipFill>
            <a:blip r:embed="rId3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742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343662" y="204928"/>
            <a:ext cx="1253167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 smtClean="0"/>
              <a:t> </a:t>
            </a:r>
            <a:endParaRPr lang="en-GB" sz="2800" dirty="0"/>
          </a:p>
          <a:p>
            <a:pPr>
              <a:lnSpc>
                <a:spcPct val="200000"/>
              </a:lnSpc>
              <a:tabLst>
                <a:tab pos="1608138" algn="l"/>
              </a:tabLst>
            </a:pPr>
            <a:r>
              <a:rPr lang="en-GB" sz="2800" b="1" dirty="0" smtClean="0"/>
              <a:t>francês	</a:t>
            </a:r>
            <a:r>
              <a:rPr lang="en-GB" sz="2800" b="1" dirty="0" smtClean="0">
                <a:solidFill>
                  <a:srgbClr val="C00000"/>
                </a:solidFill>
              </a:rPr>
              <a:t>orange</a:t>
            </a:r>
            <a:endParaRPr lang="en-GB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tabLst>
                <a:tab pos="1608138" algn="l"/>
              </a:tabLst>
            </a:pPr>
            <a:r>
              <a:rPr lang="en-GB" sz="2800" b="1" dirty="0"/>
              <a:t>italiano	</a:t>
            </a:r>
            <a:r>
              <a:rPr lang="en-GB" sz="2800" b="1" dirty="0">
                <a:solidFill>
                  <a:srgbClr val="C00000"/>
                </a:solidFill>
              </a:rPr>
              <a:t>arancia  </a:t>
            </a:r>
            <a:r>
              <a:rPr lang="en-GB" sz="2800" b="1" dirty="0" smtClean="0">
                <a:solidFill>
                  <a:srgbClr val="C00000"/>
                </a:solidFill>
              </a:rPr>
              <a:t>    </a:t>
            </a:r>
            <a:endParaRPr lang="en-GB" sz="24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tabLst>
                <a:tab pos="1608138" algn="l"/>
              </a:tabLst>
            </a:pPr>
            <a:r>
              <a:rPr lang="en-GB" sz="2800" b="1" dirty="0" smtClean="0"/>
              <a:t>inglês	</a:t>
            </a:r>
            <a:r>
              <a:rPr lang="en-GB" sz="2800" b="1" dirty="0" smtClean="0">
                <a:solidFill>
                  <a:srgbClr val="C00000"/>
                </a:solidFill>
              </a:rPr>
              <a:t>orange</a:t>
            </a:r>
            <a:endParaRPr lang="en-GB" sz="2800" b="1" dirty="0" smtClean="0"/>
          </a:p>
          <a:p>
            <a:pPr defTabSz="804863">
              <a:lnSpc>
                <a:spcPct val="150000"/>
              </a:lnSpc>
            </a:pPr>
            <a:r>
              <a:rPr lang="en-GB" sz="2800" b="1" dirty="0"/>
              <a:t>provençal</a:t>
            </a:r>
            <a:r>
              <a:rPr lang="en-GB" sz="2800" b="1" dirty="0">
                <a:solidFill>
                  <a:srgbClr val="C00000"/>
                </a:solidFill>
              </a:rPr>
              <a:t>  </a:t>
            </a:r>
            <a:r>
              <a:rPr lang="en-GB" sz="2800" b="1" dirty="0" smtClean="0">
                <a:solidFill>
                  <a:srgbClr val="C00000"/>
                </a:solidFill>
              </a:rPr>
              <a:t>aràngi    </a:t>
            </a:r>
            <a:r>
              <a:rPr lang="en-GB" sz="2800" dirty="0" smtClean="0"/>
              <a:t>/</a:t>
            </a:r>
            <a:r>
              <a:rPr lang="en-GB" sz="2800" b="1" dirty="0" smtClean="0">
                <a:solidFill>
                  <a:srgbClr val="C00000"/>
                </a:solidFill>
              </a:rPr>
              <a:t>	</a:t>
            </a:r>
            <a:r>
              <a:rPr lang="en-GB" sz="2800" b="1" dirty="0" smtClean="0"/>
              <a:t>occitano	</a:t>
            </a:r>
            <a:r>
              <a:rPr lang="en-GB" sz="2800" b="1" dirty="0" smtClean="0">
                <a:solidFill>
                  <a:srgbClr val="C00000"/>
                </a:solidFill>
              </a:rPr>
              <a:t>irange</a:t>
            </a:r>
          </a:p>
          <a:p>
            <a:pPr defTabSz="804863">
              <a:lnSpc>
                <a:spcPct val="150000"/>
              </a:lnSpc>
            </a:pPr>
            <a:r>
              <a:rPr lang="en-GB" sz="2800" b="1" dirty="0" smtClean="0"/>
              <a:t>sardo</a:t>
            </a:r>
            <a:r>
              <a:rPr lang="en-GB" sz="2800" b="1" dirty="0"/>
              <a:t>	</a:t>
            </a:r>
            <a:r>
              <a:rPr lang="en-GB" sz="2800" b="1" dirty="0" smtClean="0">
                <a:solidFill>
                  <a:srgbClr val="C00000"/>
                </a:solidFill>
              </a:rPr>
              <a:t>aranzu</a:t>
            </a:r>
            <a:endParaRPr lang="en-GB" sz="2800" b="1" dirty="0">
              <a:solidFill>
                <a:srgbClr val="C00000"/>
              </a:solidFill>
            </a:endParaRPr>
          </a:p>
          <a:p>
            <a:pPr defTabSz="804863">
              <a:lnSpc>
                <a:spcPct val="150000"/>
              </a:lnSpc>
            </a:pPr>
            <a:r>
              <a:rPr lang="en-GB" sz="2800" b="1" dirty="0" smtClean="0"/>
              <a:t>galês</a:t>
            </a:r>
            <a:r>
              <a:rPr lang="en-GB" sz="2800" b="1" dirty="0" smtClean="0">
                <a:solidFill>
                  <a:srgbClr val="C00000"/>
                </a:solidFill>
              </a:rPr>
              <a:t>		oren</a:t>
            </a:r>
          </a:p>
          <a:p>
            <a:pPr defTabSz="804863">
              <a:lnSpc>
                <a:spcPct val="150000"/>
              </a:lnSpc>
            </a:pPr>
            <a:r>
              <a:rPr lang="en-GB" sz="2800" b="1" dirty="0"/>
              <a:t>i</a:t>
            </a:r>
            <a:r>
              <a:rPr lang="en-GB" sz="2800" b="1" dirty="0" smtClean="0"/>
              <a:t>rlandês</a:t>
            </a:r>
            <a:r>
              <a:rPr lang="en-GB" sz="2800" b="1" dirty="0" smtClean="0">
                <a:solidFill>
                  <a:srgbClr val="C00000"/>
                </a:solidFill>
              </a:rPr>
              <a:t>	oraiste</a:t>
            </a:r>
          </a:p>
          <a:p>
            <a:pPr defTabSz="804863">
              <a:lnSpc>
                <a:spcPct val="150000"/>
              </a:lnSpc>
            </a:pPr>
            <a:r>
              <a:rPr lang="en-GB" sz="2800" b="1" dirty="0"/>
              <a:t>m</a:t>
            </a:r>
            <a:r>
              <a:rPr lang="en-GB" sz="2800" b="1" dirty="0" smtClean="0"/>
              <a:t>aori	</a:t>
            </a:r>
            <a:r>
              <a:rPr lang="en-GB" sz="2800" b="1" dirty="0" smtClean="0">
                <a:solidFill>
                  <a:srgbClr val="C00000"/>
                </a:solidFill>
              </a:rPr>
              <a:t>aarani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5817" y="1268022"/>
            <a:ext cx="8978087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i="1" dirty="0" smtClean="0">
                <a:solidFill>
                  <a:srgbClr val="0000FF"/>
                </a:solidFill>
              </a:rPr>
              <a:t>* u</a:t>
            </a:r>
            <a:r>
              <a:rPr lang="en-GB" sz="2400" b="1" i="1" u="sng" dirty="0" smtClean="0">
                <a:solidFill>
                  <a:srgbClr val="0000FF"/>
                </a:solidFill>
              </a:rPr>
              <a:t>n</a:t>
            </a:r>
            <a:r>
              <a:rPr lang="en-GB" sz="2400" i="1" dirty="0" smtClean="0">
                <a:solidFill>
                  <a:srgbClr val="0000FF"/>
                </a:solidFill>
              </a:rPr>
              <a:t>e </a:t>
            </a:r>
            <a:r>
              <a:rPr lang="en-GB" sz="2400" b="1" i="1" u="sng" dirty="0" err="1" smtClean="0">
                <a:solidFill>
                  <a:srgbClr val="0000FF"/>
                </a:solidFill>
              </a:rPr>
              <a:t>na</a:t>
            </a:r>
            <a:r>
              <a:rPr lang="en-GB" sz="2400" i="1" dirty="0" err="1" smtClean="0">
                <a:solidFill>
                  <a:srgbClr val="0000FF"/>
                </a:solidFill>
              </a:rPr>
              <a:t>range</a:t>
            </a:r>
            <a:r>
              <a:rPr lang="en-GB" sz="2400" dirty="0" smtClean="0">
                <a:solidFill>
                  <a:srgbClr val="0000FF"/>
                </a:solidFill>
              </a:rPr>
              <a:t>   </a:t>
            </a:r>
            <a:r>
              <a:rPr lang="en-GB" sz="2400" dirty="0">
                <a:solidFill>
                  <a:srgbClr val="0000FF"/>
                </a:solidFill>
              </a:rPr>
              <a:t>&gt;&gt;&gt;  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</a:rPr>
              <a:t>u</a:t>
            </a:r>
            <a:r>
              <a:rPr lang="en-GB" sz="2400" b="1" u="sng" dirty="0" err="1" smtClean="0">
                <a:solidFill>
                  <a:srgbClr val="0000FF"/>
                </a:solidFill>
              </a:rPr>
              <a:t>n</a:t>
            </a:r>
            <a:r>
              <a:rPr lang="en-GB" sz="2400" dirty="0" err="1" smtClean="0">
                <a:solidFill>
                  <a:srgbClr val="0000FF"/>
                </a:solidFill>
              </a:rPr>
              <a:t>e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  <a:r>
              <a:rPr lang="en-GB" sz="2400" b="1" u="sng" dirty="0">
                <a:solidFill>
                  <a:srgbClr val="0000FF"/>
                </a:solidFill>
              </a:rPr>
              <a:t>o</a:t>
            </a:r>
            <a:r>
              <a:rPr lang="en-GB" sz="2400" dirty="0" smtClean="0">
                <a:solidFill>
                  <a:srgbClr val="0000FF"/>
                </a:solidFill>
              </a:rPr>
              <a:t>range 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  <a:r>
              <a:rPr lang="en-GB" sz="2400" dirty="0" smtClean="0"/>
              <a:t>analogia com a </a:t>
            </a:r>
            <a:r>
              <a:rPr lang="en-GB" sz="2400" dirty="0" err="1" smtClean="0"/>
              <a:t>cidade</a:t>
            </a:r>
            <a:r>
              <a:rPr lang="en-GB" sz="2400" dirty="0" smtClean="0"/>
              <a:t> de </a:t>
            </a:r>
            <a:r>
              <a:rPr lang="en-GB" sz="2400" dirty="0" smtClean="0">
                <a:solidFill>
                  <a:srgbClr val="0000FF"/>
                </a:solidFill>
              </a:rPr>
              <a:t>Orange</a:t>
            </a:r>
            <a:r>
              <a:rPr lang="en-GB" sz="2400" dirty="0" smtClean="0"/>
              <a:t>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GB" sz="2400" i="1" dirty="0" smtClean="0">
                <a:solidFill>
                  <a:srgbClr val="0000FF"/>
                </a:solidFill>
              </a:rPr>
              <a:t>* </a:t>
            </a:r>
            <a:r>
              <a:rPr lang="en-GB" sz="2400" i="1" dirty="0" err="1" smtClean="0">
                <a:solidFill>
                  <a:srgbClr val="0000FF"/>
                </a:solidFill>
              </a:rPr>
              <a:t>u</a:t>
            </a:r>
            <a:r>
              <a:rPr lang="en-GB" sz="2400" b="1" i="1" u="sng" dirty="0" err="1" smtClean="0">
                <a:solidFill>
                  <a:srgbClr val="0000FF"/>
                </a:solidFill>
              </a:rPr>
              <a:t>n</a:t>
            </a:r>
            <a:r>
              <a:rPr lang="en-GB" sz="2400" i="1" dirty="0" err="1" smtClean="0">
                <a:solidFill>
                  <a:srgbClr val="0000FF"/>
                </a:solidFill>
              </a:rPr>
              <a:t>a</a:t>
            </a:r>
            <a:r>
              <a:rPr lang="en-GB" sz="2400" i="1" dirty="0" smtClean="0">
                <a:solidFill>
                  <a:srgbClr val="0000FF"/>
                </a:solidFill>
              </a:rPr>
              <a:t> </a:t>
            </a:r>
            <a:r>
              <a:rPr lang="en-GB" sz="2400" b="1" i="1" u="sng" dirty="0" err="1" smtClean="0">
                <a:solidFill>
                  <a:srgbClr val="0000FF"/>
                </a:solidFill>
              </a:rPr>
              <a:t>n</a:t>
            </a:r>
            <a:r>
              <a:rPr lang="en-GB" sz="2400" i="1" dirty="0" err="1" smtClean="0">
                <a:solidFill>
                  <a:srgbClr val="0000FF"/>
                </a:solidFill>
              </a:rPr>
              <a:t>arancia</a:t>
            </a:r>
            <a:r>
              <a:rPr lang="en-GB" sz="2400" dirty="0" smtClean="0">
                <a:solidFill>
                  <a:srgbClr val="0000FF"/>
                </a:solidFill>
              </a:rPr>
              <a:t>   &gt;&gt;&gt;  </a:t>
            </a:r>
            <a:r>
              <a:rPr lang="en-GB" sz="2400" dirty="0" err="1" smtClean="0">
                <a:solidFill>
                  <a:srgbClr val="0000FF"/>
                </a:solidFill>
              </a:rPr>
              <a:t>u</a:t>
            </a:r>
            <a:r>
              <a:rPr lang="en-GB" sz="2400" b="1" u="sng" dirty="0" err="1" smtClean="0">
                <a:solidFill>
                  <a:srgbClr val="0000FF"/>
                </a:solidFill>
              </a:rPr>
              <a:t>n</a:t>
            </a:r>
            <a:r>
              <a:rPr lang="en-GB" sz="2400" dirty="0" err="1" smtClean="0">
                <a:solidFill>
                  <a:srgbClr val="0000FF"/>
                </a:solidFill>
              </a:rPr>
              <a:t>a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</a:rPr>
              <a:t>arancia</a:t>
            </a:r>
            <a:r>
              <a:rPr lang="en-GB" sz="2400" dirty="0" smtClean="0">
                <a:solidFill>
                  <a:srgbClr val="0000FF"/>
                </a:solidFill>
              </a:rPr>
              <a:t> &gt;&gt; </a:t>
            </a:r>
            <a:r>
              <a:rPr lang="en-GB" sz="2400" dirty="0" err="1" smtClean="0">
                <a:solidFill>
                  <a:srgbClr val="0000FF"/>
                </a:solidFill>
              </a:rPr>
              <a:t>u</a:t>
            </a:r>
            <a:r>
              <a:rPr lang="en-GB" sz="2400" b="1" u="sng" dirty="0" err="1" smtClean="0">
                <a:solidFill>
                  <a:srgbClr val="0000FF"/>
                </a:solidFill>
              </a:rPr>
              <a:t>n</a:t>
            </a:r>
            <a:r>
              <a:rPr lang="en-GB" sz="2400" dirty="0" err="1" smtClean="0">
                <a:solidFill>
                  <a:srgbClr val="0000FF"/>
                </a:solidFill>
              </a:rPr>
              <a:t>’arancia</a:t>
            </a:r>
            <a:r>
              <a:rPr lang="en-GB" sz="2400" dirty="0" smtClean="0">
                <a:solidFill>
                  <a:srgbClr val="0000FF"/>
                </a:solidFill>
              </a:rPr>
              <a:t>  </a:t>
            </a:r>
            <a:r>
              <a:rPr lang="en-GB" sz="2400" dirty="0" smtClean="0"/>
              <a:t>(FR/IT  </a:t>
            </a:r>
            <a:r>
              <a:rPr lang="en-GB" sz="2400" dirty="0" err="1" smtClean="0"/>
              <a:t>dissimilação</a:t>
            </a:r>
            <a:r>
              <a:rPr lang="en-GB" sz="2400" dirty="0" smtClean="0"/>
              <a:t>)</a:t>
            </a: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>
              <a:lnSpc>
                <a:spcPts val="120"/>
              </a:lnSpc>
            </a:pPr>
            <a:r>
              <a:rPr lang="en-GB" sz="2400" i="1" dirty="0" smtClean="0">
                <a:solidFill>
                  <a:srgbClr val="0000FF"/>
                </a:solidFill>
              </a:rPr>
              <a:t>* a </a:t>
            </a:r>
            <a:r>
              <a:rPr lang="en-GB" sz="2400" b="1" i="1" u="sng" dirty="0" err="1" smtClean="0">
                <a:solidFill>
                  <a:srgbClr val="0000FF"/>
                </a:solidFill>
              </a:rPr>
              <a:t>n</a:t>
            </a:r>
            <a:r>
              <a:rPr lang="en-GB" sz="2400" i="1" dirty="0" err="1" smtClean="0">
                <a:solidFill>
                  <a:srgbClr val="0000FF"/>
                </a:solidFill>
              </a:rPr>
              <a:t>orange</a:t>
            </a:r>
            <a:r>
              <a:rPr lang="en-GB" sz="2400" i="1" dirty="0" smtClean="0">
                <a:solidFill>
                  <a:srgbClr val="0000FF"/>
                </a:solidFill>
              </a:rPr>
              <a:t>        </a:t>
            </a:r>
            <a:r>
              <a:rPr lang="en-GB" sz="2400" dirty="0" smtClean="0">
                <a:solidFill>
                  <a:srgbClr val="0000FF"/>
                </a:solidFill>
              </a:rPr>
              <a:t>&gt;&gt;&gt;  a</a:t>
            </a:r>
            <a:r>
              <a:rPr lang="en-GB" sz="2400" b="1" u="sng" dirty="0" smtClean="0">
                <a:solidFill>
                  <a:srgbClr val="0000FF"/>
                </a:solidFill>
              </a:rPr>
              <a:t>n</a:t>
            </a:r>
            <a:r>
              <a:rPr lang="en-GB" sz="2400" dirty="0" smtClean="0">
                <a:solidFill>
                  <a:srgbClr val="0000FF"/>
                </a:solidFill>
              </a:rPr>
              <a:t> orange  </a:t>
            </a:r>
            <a:r>
              <a:rPr lang="en-GB" sz="2800" b="1" dirty="0" smtClean="0"/>
              <a:t>?    </a:t>
            </a:r>
            <a:r>
              <a:rPr lang="en-GB" sz="2400" b="1" dirty="0" smtClean="0"/>
              <a:t>    </a:t>
            </a:r>
            <a:r>
              <a:rPr lang="en-GB" sz="2400" dirty="0" smtClean="0"/>
              <a:t>(</a:t>
            </a:r>
            <a:r>
              <a:rPr lang="en-GB" sz="2400" dirty="0" err="1" smtClean="0"/>
              <a:t>EN</a:t>
            </a:r>
            <a:r>
              <a:rPr lang="en-GB" sz="2400" dirty="0" smtClean="0"/>
              <a:t>  </a:t>
            </a:r>
            <a:r>
              <a:rPr lang="en-GB" sz="2400" dirty="0" err="1" smtClean="0"/>
              <a:t>rebracketing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823" y="4179064"/>
            <a:ext cx="2099615" cy="186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7434" y="4208052"/>
            <a:ext cx="2099615" cy="1865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97823" y="312635"/>
            <a:ext cx="2292912" cy="7579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Sem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"</a:t>
            </a:r>
            <a:r>
              <a:rPr lang="en-GB" sz="2800" b="1" dirty="0" smtClean="0">
                <a:solidFill>
                  <a:schemeClr val="tx1"/>
                </a:solidFill>
              </a:rPr>
              <a:t>n</a:t>
            </a:r>
            <a:r>
              <a:rPr lang="en-GB" sz="2800" dirty="0" smtClean="0">
                <a:solidFill>
                  <a:schemeClr val="tx1"/>
                </a:solidFill>
              </a:rPr>
              <a:t>" inicial </a:t>
            </a:r>
            <a:r>
              <a:rPr lang="en-GB" sz="2000" dirty="0" smtClean="0">
                <a:solidFill>
                  <a:schemeClr val="tx1"/>
                </a:solidFill>
              </a:rPr>
              <a:t>(</a:t>
            </a:r>
            <a:r>
              <a:rPr lang="en-GB" sz="2000" dirty="0" err="1" smtClean="0">
                <a:solidFill>
                  <a:schemeClr val="tx1"/>
                </a:solidFill>
              </a:rPr>
              <a:t>vogais</a:t>
            </a:r>
            <a:r>
              <a:rPr lang="en-GB" sz="2000" dirty="0" smtClean="0">
                <a:solidFill>
                  <a:schemeClr val="tx1"/>
                </a:solidFill>
              </a:rPr>
              <a:t> "</a:t>
            </a:r>
            <a:r>
              <a:rPr lang="en-GB" sz="2000" b="1" dirty="0" smtClean="0">
                <a:solidFill>
                  <a:schemeClr val="tx1"/>
                </a:solidFill>
              </a:rPr>
              <a:t>a</a:t>
            </a:r>
            <a:r>
              <a:rPr lang="en-GB" sz="2000" dirty="0" smtClean="0">
                <a:solidFill>
                  <a:schemeClr val="tx1"/>
                </a:solidFill>
              </a:rPr>
              <a:t>" e "</a:t>
            </a:r>
            <a:r>
              <a:rPr lang="en-GB" sz="2000" b="1" dirty="0" smtClean="0">
                <a:solidFill>
                  <a:schemeClr val="tx1"/>
                </a:solidFill>
              </a:rPr>
              <a:t>o</a:t>
            </a:r>
            <a:r>
              <a:rPr lang="en-GB" sz="2000" dirty="0" smtClean="0">
                <a:solidFill>
                  <a:schemeClr val="tx1"/>
                </a:solidFill>
              </a:rPr>
              <a:t>")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4734" y="100465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368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4304603" y="293421"/>
            <a:ext cx="3707362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 smtClean="0"/>
              <a:t> </a:t>
            </a:r>
            <a:endParaRPr lang="en-GB" sz="2800" dirty="0"/>
          </a:p>
          <a:p>
            <a:pPr>
              <a:lnSpc>
                <a:spcPct val="200000"/>
              </a:lnSpc>
              <a:tabLst>
                <a:tab pos="2241550" algn="l"/>
              </a:tabLst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português</a:t>
            </a:r>
            <a:r>
              <a:rPr lang="en-GB" sz="2800" b="1" dirty="0" smtClean="0"/>
              <a:t>	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laranja</a:t>
            </a:r>
          </a:p>
          <a:p>
            <a:pPr defTabSz="1120775">
              <a:lnSpc>
                <a:spcPct val="150000"/>
              </a:lnSpc>
            </a:pPr>
            <a:r>
              <a:rPr lang="en-GB" sz="2800" b="1" dirty="0"/>
              <a:t>b</a:t>
            </a:r>
            <a:r>
              <a:rPr lang="en-GB" sz="2800" b="1" dirty="0" smtClean="0"/>
              <a:t>asco		</a:t>
            </a:r>
            <a:r>
              <a:rPr lang="en-GB" sz="2800" b="1" dirty="0" smtClean="0">
                <a:solidFill>
                  <a:srgbClr val="C00000"/>
                </a:solidFill>
              </a:rPr>
              <a:t>laranja</a:t>
            </a:r>
          </a:p>
          <a:p>
            <a:pPr defTabSz="1120775">
              <a:lnSpc>
                <a:spcPct val="150000"/>
              </a:lnSpc>
            </a:pPr>
            <a:r>
              <a:rPr lang="en-GB" sz="2800" b="1" dirty="0" smtClean="0"/>
              <a:t>aimará		</a:t>
            </a:r>
            <a:r>
              <a:rPr lang="en-GB" sz="2800" b="1" dirty="0" smtClean="0">
                <a:solidFill>
                  <a:srgbClr val="C00000"/>
                </a:solidFill>
              </a:rPr>
              <a:t>laranja</a:t>
            </a:r>
          </a:p>
          <a:p>
            <a:pPr defTabSz="1120775">
              <a:lnSpc>
                <a:spcPct val="150000"/>
              </a:lnSpc>
            </a:pPr>
            <a:r>
              <a:rPr lang="en-GB" sz="2800" b="1" dirty="0"/>
              <a:t>quechua</a:t>
            </a:r>
            <a:r>
              <a:rPr lang="en-GB" sz="2800" b="1" dirty="0">
                <a:solidFill>
                  <a:srgbClr val="C00000"/>
                </a:solidFill>
              </a:rPr>
              <a:t>	laran(ja)</a:t>
            </a:r>
          </a:p>
          <a:p>
            <a:pPr defTabSz="1120775">
              <a:lnSpc>
                <a:spcPct val="150000"/>
              </a:lnSpc>
            </a:pPr>
            <a:r>
              <a:rPr lang="en-GB" sz="2800" b="1" dirty="0" smtClean="0"/>
              <a:t>galego		</a:t>
            </a:r>
            <a:r>
              <a:rPr lang="en-GB" sz="2800" b="1" dirty="0" smtClean="0">
                <a:solidFill>
                  <a:srgbClr val="C00000"/>
                </a:solidFill>
              </a:rPr>
              <a:t>laranxa</a:t>
            </a:r>
          </a:p>
          <a:p>
            <a:pPr defTabSz="1120775">
              <a:lnSpc>
                <a:spcPct val="150000"/>
              </a:lnSpc>
            </a:pPr>
            <a:r>
              <a:rPr lang="en-GB" sz="2800" b="1" dirty="0" smtClean="0"/>
              <a:t>maltês		</a:t>
            </a:r>
            <a:r>
              <a:rPr lang="en-GB" sz="2800" b="1" dirty="0" smtClean="0">
                <a:solidFill>
                  <a:srgbClr val="C00000"/>
                </a:solidFill>
              </a:rPr>
              <a:t>larinġa</a:t>
            </a:r>
          </a:p>
          <a:p>
            <a:pPr defTabSz="1120775">
              <a:lnSpc>
                <a:spcPct val="150000"/>
              </a:lnSpc>
            </a:pPr>
            <a:r>
              <a:rPr lang="en-GB" sz="2800" b="1" dirty="0"/>
              <a:t>c</a:t>
            </a:r>
            <a:r>
              <a:rPr lang="en-GB" sz="2800" b="1" dirty="0" smtClean="0"/>
              <a:t>hichewa</a:t>
            </a:r>
            <a:r>
              <a:rPr lang="en-GB" sz="2800" b="1" dirty="0" smtClean="0">
                <a:solidFill>
                  <a:srgbClr val="C00000"/>
                </a:solidFill>
              </a:rPr>
              <a:t>	lalanje</a:t>
            </a:r>
          </a:p>
        </p:txBody>
      </p:sp>
      <p:sp>
        <p:nvSpPr>
          <p:cNvPr id="6" name="Oval 5"/>
          <p:cNvSpPr/>
          <p:nvPr/>
        </p:nvSpPr>
        <p:spPr>
          <a:xfrm>
            <a:off x="4018204" y="1150375"/>
            <a:ext cx="3993761" cy="78166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2851" y="2493849"/>
            <a:ext cx="2099615" cy="186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8766" y="4514321"/>
            <a:ext cx="1415092" cy="1257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036" y="2420109"/>
            <a:ext cx="2099615" cy="18658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88711" y="333081"/>
            <a:ext cx="2287276" cy="5075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Com "</a:t>
            </a:r>
            <a:r>
              <a:rPr lang="en-GB" sz="2800" b="1" dirty="0" smtClean="0">
                <a:solidFill>
                  <a:schemeClr val="tx1"/>
                </a:solidFill>
              </a:rPr>
              <a:t>l</a:t>
            </a:r>
            <a:r>
              <a:rPr lang="en-GB" sz="2800" dirty="0" smtClean="0">
                <a:solidFill>
                  <a:schemeClr val="tx1"/>
                </a:solidFill>
              </a:rPr>
              <a:t>" </a:t>
            </a:r>
            <a:r>
              <a:rPr lang="en-GB" sz="2800" dirty="0">
                <a:solidFill>
                  <a:schemeClr val="tx1"/>
                </a:solidFill>
              </a:rPr>
              <a:t>inicial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4734" y="100465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783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75912" y="478223"/>
            <a:ext cx="2523250" cy="5075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Com </a:t>
            </a:r>
            <a:r>
              <a:rPr lang="en-GB" sz="2800" dirty="0" smtClean="0">
                <a:solidFill>
                  <a:schemeClr val="tx1"/>
                </a:solidFill>
              </a:rPr>
              <a:t>"</a:t>
            </a:r>
            <a:r>
              <a:rPr lang="en-GB" sz="2800" b="1" dirty="0" smtClean="0">
                <a:solidFill>
                  <a:schemeClr val="tx1"/>
                </a:solidFill>
              </a:rPr>
              <a:t>n</a:t>
            </a:r>
            <a:r>
              <a:rPr lang="en-GB" sz="2800" dirty="0" smtClean="0">
                <a:solidFill>
                  <a:schemeClr val="tx1"/>
                </a:solidFill>
              </a:rPr>
              <a:t>" </a:t>
            </a:r>
            <a:r>
              <a:rPr lang="en-GB" sz="2800" dirty="0" err="1">
                <a:solidFill>
                  <a:schemeClr val="tx1"/>
                </a:solidFill>
              </a:rPr>
              <a:t>inicial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08205" y="3794738"/>
            <a:ext cx="2523250" cy="5075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Com "</a:t>
            </a:r>
            <a:r>
              <a:rPr lang="en-GB" sz="2800" b="1" dirty="0" smtClean="0">
                <a:solidFill>
                  <a:schemeClr val="tx1"/>
                </a:solidFill>
              </a:rPr>
              <a:t>l</a:t>
            </a:r>
            <a:r>
              <a:rPr lang="en-GB" sz="2800" dirty="0">
                <a:solidFill>
                  <a:schemeClr val="tx1"/>
                </a:solidFill>
              </a:rPr>
              <a:t>"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inicial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28" y="1279454"/>
            <a:ext cx="3391714" cy="1965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62" y="1279454"/>
            <a:ext cx="3546585" cy="1995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334" y="4507552"/>
            <a:ext cx="3505491" cy="1978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2987" y="353030"/>
            <a:ext cx="2292912" cy="7579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Sem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"</a:t>
            </a:r>
            <a:r>
              <a:rPr lang="en-GB" sz="2800" b="1" dirty="0" smtClean="0">
                <a:solidFill>
                  <a:schemeClr val="tx1"/>
                </a:solidFill>
              </a:rPr>
              <a:t>n</a:t>
            </a:r>
            <a:r>
              <a:rPr lang="en-GB" sz="2800" dirty="0">
                <a:solidFill>
                  <a:schemeClr val="tx1"/>
                </a:solidFill>
              </a:rPr>
              <a:t>"</a:t>
            </a:r>
            <a:r>
              <a:rPr lang="en-GB" sz="2800" dirty="0" smtClean="0">
                <a:solidFill>
                  <a:schemeClr val="tx1"/>
                </a:solidFill>
              </a:rPr>
              <a:t> inicial </a:t>
            </a:r>
            <a:r>
              <a:rPr lang="en-GB" sz="2000" dirty="0" smtClean="0">
                <a:solidFill>
                  <a:schemeClr val="tx1"/>
                </a:solidFill>
              </a:rPr>
              <a:t>(</a:t>
            </a:r>
            <a:r>
              <a:rPr lang="en-GB" sz="2000" dirty="0" err="1" smtClean="0">
                <a:solidFill>
                  <a:schemeClr val="tx1"/>
                </a:solidFill>
              </a:rPr>
              <a:t>vogais</a:t>
            </a:r>
            <a:r>
              <a:rPr lang="en-GB" sz="2000" dirty="0" smtClean="0">
                <a:solidFill>
                  <a:schemeClr val="tx1"/>
                </a:solidFill>
              </a:rPr>
              <a:t> "</a:t>
            </a:r>
            <a:r>
              <a:rPr lang="en-GB" sz="2000" b="1" dirty="0" smtClean="0">
                <a:solidFill>
                  <a:schemeClr val="tx1"/>
                </a:solidFill>
              </a:rPr>
              <a:t>a"</a:t>
            </a:r>
            <a:r>
              <a:rPr lang="en-GB" sz="2000" dirty="0" smtClean="0">
                <a:solidFill>
                  <a:schemeClr val="tx1"/>
                </a:solidFill>
              </a:rPr>
              <a:t> e "</a:t>
            </a:r>
            <a:r>
              <a:rPr lang="en-GB" sz="2000" b="1" dirty="0" smtClean="0">
                <a:solidFill>
                  <a:schemeClr val="tx1"/>
                </a:solidFill>
              </a:rPr>
              <a:t>o</a:t>
            </a:r>
            <a:r>
              <a:rPr lang="en-GB" sz="2000" dirty="0" smtClean="0">
                <a:solidFill>
                  <a:schemeClr val="tx1"/>
                </a:solidFill>
              </a:rPr>
              <a:t>")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960480" y="609507"/>
            <a:ext cx="2977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222222"/>
                </a:solidFill>
              </a:rPr>
              <a:t>romeno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6255" y="496016"/>
            <a:ext cx="2252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C00000"/>
                </a:solidFill>
              </a:rPr>
              <a:t>portocală</a:t>
            </a:r>
            <a:endParaRPr lang="en-GB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34503" y="230690"/>
            <a:ext cx="618451" cy="1036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5733" y="1649278"/>
            <a:ext cx="2806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222222"/>
                </a:solidFill>
              </a:rPr>
              <a:t>grego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1506" y="1550535"/>
            <a:ext cx="5140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πορτοκάλι</a:t>
            </a:r>
            <a:r>
              <a:rPr lang="en-GB" sz="4000" dirty="0" smtClean="0"/>
              <a:t>   </a:t>
            </a:r>
            <a:r>
              <a:rPr lang="en-GB" sz="3600" i="1" dirty="0" smtClean="0"/>
              <a:t>(</a:t>
            </a:r>
            <a:r>
              <a:rPr lang="en-GB" sz="3600" i="1" dirty="0" err="1" smtClean="0"/>
              <a:t>portokáli</a:t>
            </a:r>
            <a:r>
              <a:rPr lang="en-GB" sz="3600" i="1" dirty="0" smtClean="0"/>
              <a:t>)</a:t>
            </a:r>
            <a:endParaRPr lang="en-GB" sz="3600" b="1" i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178" y="2757611"/>
            <a:ext cx="2999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/>
              <a:t>búlgaro</a:t>
            </a:r>
            <a:r>
              <a:rPr lang="en-GB" sz="2000" b="1" dirty="0" smtClean="0"/>
              <a:t> </a:t>
            </a:r>
            <a:endParaRPr lang="en-GB" sz="2000" i="1" dirty="0"/>
          </a:p>
        </p:txBody>
      </p:sp>
      <p:sp>
        <p:nvSpPr>
          <p:cNvPr id="9" name="Rectangle 8"/>
          <p:cNvSpPr/>
          <p:nvPr/>
        </p:nvSpPr>
        <p:spPr>
          <a:xfrm>
            <a:off x="3321506" y="2634500"/>
            <a:ext cx="4433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4000" b="1" dirty="0" smtClean="0">
                <a:solidFill>
                  <a:srgbClr val="C00000"/>
                </a:solidFill>
              </a:rPr>
              <a:t>портокал</a:t>
            </a:r>
            <a:r>
              <a:rPr lang="en-GB" sz="4000" b="1" dirty="0" smtClean="0">
                <a:solidFill>
                  <a:srgbClr val="C00000"/>
                </a:solidFill>
              </a:rPr>
              <a:t>  </a:t>
            </a:r>
            <a:r>
              <a:rPr lang="az-Cyrl-AZ" sz="4000" dirty="0" smtClean="0"/>
              <a:t> </a:t>
            </a:r>
            <a:r>
              <a:rPr lang="az-Cyrl-AZ" sz="3600" i="1" dirty="0" smtClean="0"/>
              <a:t>(</a:t>
            </a:r>
            <a:r>
              <a:rPr lang="en-GB" sz="3600" i="1" dirty="0" err="1" smtClean="0"/>
              <a:t>portokál</a:t>
            </a:r>
            <a:r>
              <a:rPr lang="en-GB" sz="3600" i="1" dirty="0" smtClean="0"/>
              <a:t>)</a:t>
            </a:r>
            <a:endParaRPr lang="en-GB" sz="3600" i="1" dirty="0"/>
          </a:p>
        </p:txBody>
      </p:sp>
      <p:sp>
        <p:nvSpPr>
          <p:cNvPr id="10" name="Rectangle 9"/>
          <p:cNvSpPr/>
          <p:nvPr/>
        </p:nvSpPr>
        <p:spPr>
          <a:xfrm>
            <a:off x="960801" y="3753043"/>
            <a:ext cx="2765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/>
              <a:t>turco</a:t>
            </a:r>
            <a:r>
              <a:rPr lang="en-GB" sz="2000" b="1" dirty="0" smtClean="0"/>
              <a:t> </a:t>
            </a:r>
            <a:endParaRPr lang="en-GB" sz="2000" i="1" dirty="0"/>
          </a:p>
        </p:txBody>
      </p:sp>
      <p:sp>
        <p:nvSpPr>
          <p:cNvPr id="11" name="Rectangle 10"/>
          <p:cNvSpPr/>
          <p:nvPr/>
        </p:nvSpPr>
        <p:spPr>
          <a:xfrm>
            <a:off x="3339877" y="3629932"/>
            <a:ext cx="1965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p</a:t>
            </a:r>
            <a:r>
              <a:rPr lang="az-Cyrl-AZ" sz="4000" b="1" dirty="0" smtClean="0">
                <a:solidFill>
                  <a:srgbClr val="C00000"/>
                </a:solidFill>
              </a:rPr>
              <a:t>о</a:t>
            </a:r>
            <a:r>
              <a:rPr lang="en-GB" sz="4000" b="1" dirty="0" err="1" smtClean="0">
                <a:solidFill>
                  <a:srgbClr val="C00000"/>
                </a:solidFill>
              </a:rPr>
              <a:t>rtakal</a:t>
            </a:r>
            <a:endParaRPr lang="en-GB" sz="4000" i="1" dirty="0"/>
          </a:p>
        </p:txBody>
      </p:sp>
      <p:sp>
        <p:nvSpPr>
          <p:cNvPr id="12" name="Rectangle 11"/>
          <p:cNvSpPr/>
          <p:nvPr/>
        </p:nvSpPr>
        <p:spPr>
          <a:xfrm>
            <a:off x="993599" y="4795100"/>
            <a:ext cx="291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/>
              <a:t>albanês</a:t>
            </a:r>
            <a:endParaRPr lang="en-GB" sz="2000" i="1" dirty="0"/>
          </a:p>
        </p:txBody>
      </p:sp>
      <p:sp>
        <p:nvSpPr>
          <p:cNvPr id="13" name="Rectangle 12"/>
          <p:cNvSpPr/>
          <p:nvPr/>
        </p:nvSpPr>
        <p:spPr>
          <a:xfrm>
            <a:off x="3343179" y="4671989"/>
            <a:ext cx="4522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portokall</a:t>
            </a:r>
            <a:r>
              <a:rPr lang="en-GB" sz="4000" b="1" dirty="0">
                <a:solidFill>
                  <a:srgbClr val="C00000"/>
                </a:solidFill>
              </a:rPr>
              <a:t>, </a:t>
            </a:r>
            <a:r>
              <a:rPr lang="en-GB" sz="4000" b="1" dirty="0" err="1">
                <a:solidFill>
                  <a:srgbClr val="C00000"/>
                </a:solidFill>
              </a:rPr>
              <a:t>portokalli</a:t>
            </a:r>
            <a:endParaRPr lang="en-GB" sz="4000" i="1" dirty="0"/>
          </a:p>
        </p:txBody>
      </p:sp>
      <p:sp>
        <p:nvSpPr>
          <p:cNvPr id="14" name="Rectangle 13"/>
          <p:cNvSpPr/>
          <p:nvPr/>
        </p:nvSpPr>
        <p:spPr>
          <a:xfrm>
            <a:off x="967404" y="5758911"/>
            <a:ext cx="2847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/>
              <a:t>macedónio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3179" y="5660168"/>
            <a:ext cx="4847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4000" b="1" dirty="0">
                <a:solidFill>
                  <a:srgbClr val="C00000"/>
                </a:solidFill>
              </a:rPr>
              <a:t>портокал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smtClean="0">
                <a:solidFill>
                  <a:srgbClr val="C00000"/>
                </a:solidFill>
              </a:rPr>
              <a:t> </a:t>
            </a:r>
            <a:r>
              <a:rPr lang="az-Cyrl-AZ" sz="4000" dirty="0" smtClean="0"/>
              <a:t> </a:t>
            </a:r>
            <a:r>
              <a:rPr lang="az-Cyrl-AZ" sz="3600" i="1" dirty="0" smtClean="0"/>
              <a:t>(</a:t>
            </a:r>
            <a:r>
              <a:rPr lang="en-GB" sz="3600" i="1" dirty="0" err="1" smtClean="0"/>
              <a:t>portokal</a:t>
            </a:r>
            <a:r>
              <a:rPr lang="en-GB" sz="3600" i="1" dirty="0" smtClean="0"/>
              <a:t>)</a:t>
            </a:r>
            <a:endParaRPr lang="en-GB" sz="36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2851" y="2493849"/>
            <a:ext cx="2099615" cy="18658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729566">
            <a:off x="6733339" y="846140"/>
            <a:ext cx="4329094" cy="4738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schemeClr val="tx1"/>
                </a:solidFill>
              </a:rPr>
              <a:t>Derivados</a:t>
            </a:r>
            <a:r>
              <a:rPr lang="en-GB" sz="3200" b="1" dirty="0" smtClean="0">
                <a:solidFill>
                  <a:schemeClr val="tx1"/>
                </a:solidFill>
              </a:rPr>
              <a:t> de "Portugal</a:t>
            </a:r>
            <a:r>
              <a:rPr lang="en-GB" sz="3200" b="1" dirty="0">
                <a:solidFill>
                  <a:schemeClr val="tx1"/>
                </a:solidFill>
              </a:rPr>
              <a:t>"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6196" y="1339369"/>
            <a:ext cx="570538" cy="9558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0983" y="2368952"/>
            <a:ext cx="597232" cy="10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1023095" y="1400021"/>
            <a:ext cx="2955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/>
              <a:t>árabe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9792" y="248135"/>
            <a:ext cx="2873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/>
              <a:t>napolitano</a:t>
            </a:r>
            <a:r>
              <a:rPr lang="en-GB" sz="3200" b="1" dirty="0" smtClean="0"/>
              <a:t> </a:t>
            </a:r>
            <a:endParaRPr lang="en-GB" sz="4000" i="1" dirty="0"/>
          </a:p>
        </p:txBody>
      </p:sp>
      <p:sp>
        <p:nvSpPr>
          <p:cNvPr id="5" name="Rectangle 4"/>
          <p:cNvSpPr/>
          <p:nvPr/>
        </p:nvSpPr>
        <p:spPr>
          <a:xfrm>
            <a:off x="3413617" y="1371674"/>
            <a:ext cx="7293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dirty="0" smtClean="0">
                <a:solidFill>
                  <a:srgbClr val="C00000"/>
                </a:solidFill>
              </a:rPr>
              <a:t>بُرْتُقَالَة</a:t>
            </a:r>
            <a:r>
              <a:rPr lang="en-GB" sz="4000" b="1" dirty="0" smtClean="0">
                <a:solidFill>
                  <a:srgbClr val="C00000"/>
                </a:solidFill>
              </a:rPr>
              <a:t>  </a:t>
            </a:r>
            <a:r>
              <a:rPr lang="en-GB" sz="3600" i="1" dirty="0" smtClean="0"/>
              <a:t>(</a:t>
            </a:r>
            <a:r>
              <a:rPr lang="en-GB" sz="3600" i="1" dirty="0" err="1" smtClean="0"/>
              <a:t>burtuqāla</a:t>
            </a:r>
            <a:r>
              <a:rPr lang="en-GB" sz="3600" i="1" dirty="0" smtClean="0"/>
              <a:t>),</a:t>
            </a:r>
            <a:r>
              <a:rPr lang="en-GB" sz="4000" i="1" dirty="0" smtClean="0"/>
              <a:t> </a:t>
            </a:r>
            <a:r>
              <a:rPr lang="ar-AE" sz="4000" dirty="0">
                <a:solidFill>
                  <a:srgbClr val="C00000"/>
                </a:solidFill>
              </a:rPr>
              <a:t>برتقان</a:t>
            </a:r>
            <a:r>
              <a:rPr lang="en-GB" sz="4000" i="1" dirty="0" smtClean="0"/>
              <a:t> </a:t>
            </a:r>
            <a:r>
              <a:rPr lang="en-GB" sz="3600" i="1" dirty="0" smtClean="0"/>
              <a:t>(</a:t>
            </a:r>
            <a:r>
              <a:rPr lang="en-GB" sz="3600" i="1" dirty="0" err="1"/>
              <a:t>burtuʾān</a:t>
            </a:r>
            <a:r>
              <a:rPr lang="en-GB" sz="3600" i="1" dirty="0"/>
              <a:t>)</a:t>
            </a:r>
            <a:r>
              <a:rPr lang="en-GB" sz="3600" i="1" dirty="0" smtClean="0"/>
              <a:t>   </a:t>
            </a:r>
            <a:endParaRPr lang="en-GB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3413616" y="125024"/>
            <a:ext cx="6534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C00000"/>
                </a:solidFill>
              </a:rPr>
              <a:t>purtuall</a:t>
            </a:r>
            <a:r>
              <a:rPr lang="en-GB" sz="4000" b="1" dirty="0">
                <a:solidFill>
                  <a:srgbClr val="C00000"/>
                </a:solidFill>
              </a:rPr>
              <a:t>, </a:t>
            </a:r>
            <a:r>
              <a:rPr lang="en-GB" sz="4000" b="1" dirty="0" err="1" smtClean="0">
                <a:solidFill>
                  <a:srgbClr val="C00000"/>
                </a:solidFill>
              </a:rPr>
              <a:t>purtuallo</a:t>
            </a:r>
            <a:r>
              <a:rPr lang="en-GB" sz="4000" b="1" dirty="0" smtClean="0">
                <a:solidFill>
                  <a:srgbClr val="C00000"/>
                </a:solidFill>
              </a:rPr>
              <a:t>, </a:t>
            </a:r>
            <a:r>
              <a:rPr lang="en-GB" sz="4000" b="1" dirty="0" err="1" smtClean="0">
                <a:solidFill>
                  <a:srgbClr val="C00000"/>
                </a:solidFill>
              </a:rPr>
              <a:t>portogallo</a:t>
            </a:r>
            <a:endParaRPr lang="en-GB" sz="4000" i="1" dirty="0"/>
          </a:p>
        </p:txBody>
      </p:sp>
      <p:sp>
        <p:nvSpPr>
          <p:cNvPr id="7" name="Rectangle 6"/>
          <p:cNvSpPr/>
          <p:nvPr/>
        </p:nvSpPr>
        <p:spPr>
          <a:xfrm>
            <a:off x="3402787" y="2047107"/>
            <a:ext cx="2821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mas</a:t>
            </a:r>
            <a:r>
              <a:rPr lang="en-GB" sz="2800" dirty="0" smtClean="0"/>
              <a:t> </a:t>
            </a:r>
            <a:r>
              <a:rPr lang="ar-AE" sz="2800" b="1" dirty="0" smtClean="0">
                <a:solidFill>
                  <a:srgbClr val="C00000"/>
                </a:solidFill>
              </a:rPr>
              <a:t>ليمون</a:t>
            </a:r>
            <a:r>
              <a:rPr lang="en-GB" sz="2800" dirty="0" smtClean="0">
                <a:solidFill>
                  <a:srgbClr val="C00000"/>
                </a:solidFill>
              </a:rPr>
              <a:t>  </a:t>
            </a:r>
            <a:r>
              <a:rPr lang="en-GB" sz="2800" i="1" dirty="0" smtClean="0"/>
              <a:t>(</a:t>
            </a:r>
            <a:r>
              <a:rPr lang="en-GB" sz="2800" i="1" dirty="0" err="1" smtClean="0"/>
              <a:t>limun</a:t>
            </a:r>
            <a:r>
              <a:rPr lang="en-GB" sz="2800" i="1" dirty="0" smtClean="0"/>
              <a:t>)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22386" y="1621077"/>
            <a:ext cx="610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altLang="en-US" sz="1600" b="1" dirty="0" smtClean="0">
                <a:solidFill>
                  <a:srgbClr val="0000FF"/>
                </a:solidFill>
              </a:rPr>
              <a:t>Egito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7855" y="2178256"/>
            <a:ext cx="998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altLang="en-US" sz="1600" b="1" dirty="0" smtClean="0">
                <a:solidFill>
                  <a:srgbClr val="0000FF"/>
                </a:solidFill>
              </a:rPr>
              <a:t>Marrocos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6900" y="788386"/>
            <a:ext cx="5628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Diversas formas semelhantes em vários </a:t>
            </a:r>
            <a:r>
              <a:rPr lang="pt-PT" altLang="en-US" sz="1600" b="1" dirty="0" err="1">
                <a:solidFill>
                  <a:srgbClr val="0000FF"/>
                </a:solidFill>
                <a:latin typeface="Calibri" panose="020F0502020204030204"/>
              </a:rPr>
              <a:t>o</a:t>
            </a:r>
            <a:r>
              <a:rPr kumimoji="0" lang="pt-PT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utros</a:t>
            </a:r>
            <a:r>
              <a:rPr kumimoji="0" lang="pt-PT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dialetos</a:t>
            </a:r>
            <a:r>
              <a:rPr kumimoji="0" lang="pt-PT" alt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italianos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481" y="2925011"/>
            <a:ext cx="1117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222222"/>
                </a:solidFill>
                <a:latin typeface="Calibri" panose="020F0502020204030204"/>
              </a:rPr>
              <a:t>persa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8771" y="2826268"/>
            <a:ext cx="3698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AE" sz="4000" dirty="0" smtClean="0">
                <a:solidFill>
                  <a:srgbClr val="C00000"/>
                </a:solidFill>
              </a:rPr>
              <a:t>پرتقال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GB" sz="3600" i="1" dirty="0" smtClean="0"/>
              <a:t>(</a:t>
            </a:r>
            <a:r>
              <a:rPr lang="en-GB" sz="3600" i="1" dirty="0" err="1" smtClean="0"/>
              <a:t>porteqâl</a:t>
            </a:r>
            <a:r>
              <a:rPr lang="en-GB" sz="3600" i="1" dirty="0" smtClean="0"/>
              <a:t>)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3399" y="3384885"/>
            <a:ext cx="7426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também</a:t>
            </a:r>
            <a:r>
              <a:rPr lang="en-GB" sz="40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ar-AE" sz="2800" b="1" dirty="0" smtClean="0">
                <a:solidFill>
                  <a:srgbClr val="C00000"/>
                </a:solidFill>
              </a:rPr>
              <a:t>نارنج</a:t>
            </a:r>
            <a:r>
              <a:rPr kumimoji="0" lang="en-GB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i="1" dirty="0" smtClean="0"/>
              <a:t>(</a:t>
            </a:r>
            <a:r>
              <a:rPr lang="en-GB" sz="2800" i="1" dirty="0" err="1"/>
              <a:t>nâranj</a:t>
            </a:r>
            <a:r>
              <a:rPr lang="en-GB" sz="2800" i="1" dirty="0" smtClean="0"/>
              <a:t>)</a:t>
            </a:r>
            <a:r>
              <a:rPr lang="en-GB" sz="2800" dirty="0" smtClean="0"/>
              <a:t>,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800" i="1" dirty="0" smtClean="0">
                <a:cs typeface="Arial" panose="020B0604020202020204" pitchFamily="34" charset="0"/>
              </a:rPr>
              <a:t>(</a:t>
            </a:r>
            <a:r>
              <a:rPr lang="en-GB" sz="2800" i="1" dirty="0" err="1"/>
              <a:t>mâlte</a:t>
            </a:r>
            <a:r>
              <a:rPr lang="en-GB" sz="2800" i="1" dirty="0"/>
              <a:t>)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9712" y="3507995"/>
            <a:ext cx="926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t-PT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farsi</a:t>
            </a:r>
            <a:r>
              <a:rPr kumimoji="0" lang="pt-PT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08910" y="3524345"/>
            <a:ext cx="99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solidFill>
                  <a:srgbClr val="C00000"/>
                </a:solidFill>
              </a:rPr>
              <a:t>مالته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1597" y="2927268"/>
            <a:ext cx="2959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* </a:t>
            </a:r>
            <a:r>
              <a:rPr lang="en-GB" sz="2400" dirty="0" err="1" smtClean="0">
                <a:solidFill>
                  <a:prstClr val="black"/>
                </a:solidFill>
              </a:rPr>
              <a:t>também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pt-PT" altLang="en-US" sz="3200" b="1" dirty="0" smtClean="0">
                <a:solidFill>
                  <a:srgbClr val="0000FF"/>
                </a:solidFill>
                <a:latin typeface="Calibri" panose="020F0502020204030204"/>
              </a:rPr>
              <a:t>Portugal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00171" y="3668126"/>
            <a:ext cx="11895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altLang="en-US" sz="1600" b="1" dirty="0" smtClean="0">
                <a:solidFill>
                  <a:srgbClr val="0000FF"/>
                </a:solidFill>
              </a:rPr>
              <a:t>Afeganistão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8316" y="4761902"/>
            <a:ext cx="733425" cy="122872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873647" y="5376265"/>
            <a:ext cx="6131539" cy="13351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err="1" smtClean="0">
                <a:solidFill>
                  <a:schemeClr val="tx1"/>
                </a:solidFill>
              </a:rPr>
              <a:t>Laranja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>
                <a:solidFill>
                  <a:schemeClr val="tx1"/>
                </a:solidFill>
              </a:rPr>
              <a:t>doce</a:t>
            </a:r>
            <a:r>
              <a:rPr lang="en-GB" sz="2800" b="1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(</a:t>
            </a:r>
            <a:r>
              <a:rPr lang="en-GB" sz="2800" i="1" dirty="0">
                <a:solidFill>
                  <a:schemeClr val="tx1"/>
                </a:solidFill>
              </a:rPr>
              <a:t>citrus </a:t>
            </a:r>
            <a:r>
              <a:rPr lang="en-GB" sz="2800" i="1" dirty="0" err="1">
                <a:solidFill>
                  <a:schemeClr val="tx1"/>
                </a:solidFill>
              </a:rPr>
              <a:t>sinensis</a:t>
            </a:r>
            <a:r>
              <a:rPr lang="en-GB" sz="2800" dirty="0" smtClean="0">
                <a:solidFill>
                  <a:schemeClr val="tx1"/>
                </a:solidFill>
              </a:rPr>
              <a:t>) – </a:t>
            </a:r>
            <a:r>
              <a:rPr lang="en-GB" sz="2800" dirty="0" err="1" smtClean="0">
                <a:solidFill>
                  <a:schemeClr val="tx1"/>
                </a:solidFill>
              </a:rPr>
              <a:t>trazida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pelos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portugueses</a:t>
            </a:r>
            <a:r>
              <a:rPr lang="en-GB" sz="2800" dirty="0" smtClean="0">
                <a:solidFill>
                  <a:schemeClr val="tx1"/>
                </a:solidFill>
              </a:rPr>
              <a:t> no </a:t>
            </a:r>
            <a:r>
              <a:rPr lang="en-GB" sz="2800" dirty="0" err="1" smtClean="0">
                <a:solidFill>
                  <a:schemeClr val="tx1"/>
                </a:solidFill>
              </a:rPr>
              <a:t>séc</a:t>
            </a:r>
            <a:r>
              <a:rPr lang="en-GB" sz="2800" dirty="0" smtClean="0">
                <a:solidFill>
                  <a:schemeClr val="tx1"/>
                </a:solidFill>
              </a:rPr>
              <a:t>. XV da China para a Europa, via </a:t>
            </a:r>
            <a:r>
              <a:rPr lang="en-GB" sz="2800" dirty="0" err="1" smtClean="0">
                <a:solidFill>
                  <a:schemeClr val="tx1"/>
                </a:solidFill>
              </a:rPr>
              <a:t>Índia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4230" y="4272449"/>
            <a:ext cx="6057804" cy="9484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GB" sz="2800" b="1" dirty="0" err="1" smtClean="0">
                <a:solidFill>
                  <a:schemeClr val="tx1"/>
                </a:solidFill>
              </a:rPr>
              <a:t>Laranja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amarga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(</a:t>
            </a:r>
            <a:r>
              <a:rPr lang="en-GB" sz="2800" i="1" dirty="0" smtClean="0">
                <a:solidFill>
                  <a:schemeClr val="tx1"/>
                </a:solidFill>
              </a:rPr>
              <a:t>citrus </a:t>
            </a:r>
            <a:r>
              <a:rPr lang="en-GB" sz="2800" i="1" dirty="0" err="1" smtClean="0">
                <a:solidFill>
                  <a:schemeClr val="tx1"/>
                </a:solidFill>
              </a:rPr>
              <a:t>aurantium</a:t>
            </a:r>
            <a:r>
              <a:rPr lang="en-GB" sz="2800" dirty="0" smtClean="0">
                <a:solidFill>
                  <a:schemeClr val="tx1"/>
                </a:solidFill>
              </a:rPr>
              <a:t>) </a:t>
            </a:r>
            <a:r>
              <a:rPr lang="en-GB" sz="2800" dirty="0">
                <a:solidFill>
                  <a:schemeClr val="tx1"/>
                </a:solidFill>
              </a:rPr>
              <a:t>– </a:t>
            </a:r>
            <a:r>
              <a:rPr lang="en-GB" sz="2800" dirty="0" err="1" smtClean="0">
                <a:solidFill>
                  <a:schemeClr val="tx1"/>
                </a:solidFill>
              </a:rPr>
              <a:t>já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conhecida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em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Itália</a:t>
            </a:r>
            <a:r>
              <a:rPr lang="en-GB" sz="2800" dirty="0" smtClean="0">
                <a:solidFill>
                  <a:schemeClr val="tx1"/>
                </a:solidFill>
              </a:rPr>
              <a:t> no </a:t>
            </a:r>
            <a:r>
              <a:rPr lang="en-GB" sz="2800" dirty="0" err="1" smtClean="0">
                <a:solidFill>
                  <a:schemeClr val="tx1"/>
                </a:solidFill>
              </a:rPr>
              <a:t>séc</a:t>
            </a:r>
            <a:r>
              <a:rPr lang="en-GB" sz="2800" dirty="0" smtClean="0">
                <a:solidFill>
                  <a:schemeClr val="tx1"/>
                </a:solidFill>
              </a:rPr>
              <a:t>. XI.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42" y="4725128"/>
            <a:ext cx="4068881" cy="14839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9994" y="4651387"/>
            <a:ext cx="4068881" cy="1557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6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4" grpId="0" animBg="1"/>
      <p:bldP spid="2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51120" y="100467"/>
            <a:ext cx="1094540" cy="1005324"/>
          </a:xfrm>
          <a:prstGeom prst="ellipse">
            <a:avLst/>
          </a:prstGeom>
          <a:blipFill>
            <a:blip r:embed="rId2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982152" y="243026"/>
            <a:ext cx="3150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curdo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0444" y="144283"/>
            <a:ext cx="5422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b="1" dirty="0" err="1" smtClean="0">
                <a:solidFill>
                  <a:srgbClr val="C00000"/>
                </a:solidFill>
              </a:rPr>
              <a:t>pirteqal</a:t>
            </a:r>
            <a:r>
              <a:rPr lang="en-GB" sz="4000" i="1" dirty="0" smtClean="0">
                <a:solidFill>
                  <a:prstClr val="black"/>
                </a:solidFill>
              </a:rPr>
              <a:t>,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ar-AE" sz="4000" dirty="0">
                <a:solidFill>
                  <a:srgbClr val="C00000"/>
                </a:solidFill>
              </a:rPr>
              <a:t>پرته‌قاڵ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az-Cyrl-AZ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pirteqal</a:t>
            </a:r>
            <a:r>
              <a:rPr kumimoji="0" lang="en-GB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3599" y="1211253"/>
            <a:ext cx="291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georgiano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95697" y="1117638"/>
            <a:ext cx="5845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a-GE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ფორთოხალი</a:t>
            </a:r>
            <a:r>
              <a:rPr lang="en-GB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3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3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portoxali</a:t>
            </a:r>
            <a:r>
              <a:rPr lang="en-GB" sz="3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GB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3599" y="5616490"/>
            <a:ext cx="2806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azerbaijano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9793" y="3502300"/>
            <a:ext cx="2765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uzbeque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21890" y="5517747"/>
            <a:ext cx="1965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 err="1" smtClean="0">
                <a:solidFill>
                  <a:srgbClr val="C00000"/>
                </a:solidFill>
              </a:rPr>
              <a:t>portağal</a:t>
            </a:r>
            <a:endParaRPr kumimoji="0" lang="en-GB" sz="4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6638" y="3379189"/>
            <a:ext cx="2301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 err="1" smtClean="0">
                <a:solidFill>
                  <a:srgbClr val="C00000"/>
                </a:solidFill>
              </a:rPr>
              <a:t>poʻrtahol</a:t>
            </a:r>
            <a:endParaRPr kumimoji="0" lang="en-GB" sz="4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3095" y="2314401"/>
            <a:ext cx="2955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prstClr val="black"/>
                </a:solidFill>
                <a:latin typeface="Calibri" panose="020F0502020204030204"/>
              </a:rPr>
              <a:t>abcázio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4540" y="4554635"/>
            <a:ext cx="2243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b="1" dirty="0" smtClean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azaque</a:t>
            </a:r>
            <a:r>
              <a:rPr lang="en-GB" sz="3200" b="1" dirty="0" smtClean="0">
                <a:solidFill>
                  <a:prstClr val="black"/>
                </a:solidFill>
              </a:rPr>
              <a:t>  </a:t>
            </a:r>
            <a:endParaRPr kumimoji="0" lang="en-GB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07209" y="2271902"/>
            <a:ext cx="5730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z-Cyrl-AZ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апатырқа́л</a:t>
            </a:r>
            <a:r>
              <a:rPr lang="en-GB" sz="4400" dirty="0" smtClean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  </a:t>
            </a:r>
            <a:r>
              <a:rPr kumimoji="0" lang="en-GB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apatyrkhal</a:t>
            </a:r>
            <a:r>
              <a:rPr kumimoji="0" lang="en-GB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GB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92394" y="4431524"/>
            <a:ext cx="4697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z-Cyrl-AZ" dirty="0" smtClean="0"/>
              <a:t> </a:t>
            </a:r>
            <a:r>
              <a:rPr lang="az-Cyrl-AZ" sz="4000" b="1" dirty="0" smtClean="0">
                <a:solidFill>
                  <a:srgbClr val="C00000"/>
                </a:solidFill>
              </a:rPr>
              <a:t>бартоқал</a:t>
            </a:r>
            <a:r>
              <a:rPr lang="en-GB" sz="4000" b="1" dirty="0" smtClean="0">
                <a:solidFill>
                  <a:srgbClr val="C00000"/>
                </a:solidFill>
              </a:rPr>
              <a:t>  </a:t>
            </a:r>
            <a:r>
              <a:rPr lang="en-GB" sz="3600" i="1" dirty="0" smtClean="0"/>
              <a:t>(</a:t>
            </a:r>
            <a:r>
              <a:rPr lang="en-GB" sz="3600" i="1" dirty="0" err="1" smtClean="0"/>
              <a:t>bartoqal</a:t>
            </a:r>
            <a:r>
              <a:rPr lang="en-GB" sz="3600" i="1" dirty="0" smtClean="0"/>
              <a:t>)</a:t>
            </a:r>
            <a:endParaRPr kumimoji="0" lang="en-GB" sz="36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2152" y="6089395"/>
            <a:ext cx="985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(azeri)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61000" y="3376479"/>
            <a:ext cx="2635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também</a:t>
            </a:r>
            <a:r>
              <a:rPr kumimoji="0" lang="en-GB" sz="28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apelsin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86292" y="4691753"/>
            <a:ext cx="430865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</a:pPr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também</a:t>
            </a:r>
            <a:r>
              <a:rPr kumimoji="0" lang="en-GB" sz="28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апельси́н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i="1" dirty="0" smtClean="0"/>
              <a:t>(</a:t>
            </a:r>
            <a:r>
              <a:rPr lang="en-GB" sz="2800" i="1" dirty="0" err="1" smtClean="0"/>
              <a:t>apelʻsin</a:t>
            </a:r>
            <a:r>
              <a:rPr lang="en-GB" sz="2800" i="1" dirty="0" smtClean="0"/>
              <a:t>)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72177" y="5521152"/>
            <a:ext cx="2759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GB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também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narincı</a:t>
            </a:r>
            <a:r>
              <a:rPr lang="en-GB" dirty="0" smtClean="0"/>
              <a:t>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0656" y="2794836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t-PT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abkhaz</a:t>
            </a:r>
            <a:r>
              <a:rPr kumimoji="0" lang="pt-PT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1419" y="1928862"/>
            <a:ext cx="2099615" cy="18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20006</TotalTime>
  <Words>759</Words>
  <Application>Microsoft Office PowerPoint</Application>
  <PresentationFormat>Widescreen</PresentationFormat>
  <Paragraphs>180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Gautami</vt:lpstr>
      <vt:lpstr>Kartika</vt:lpstr>
      <vt:lpstr>Latha</vt:lpstr>
      <vt:lpstr>Mangal</vt:lpstr>
      <vt:lpstr>PT Sans</vt:lpstr>
      <vt:lpstr>Segoe Print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António</dc:creator>
  <cp:lastModifiedBy>António</cp:lastModifiedBy>
  <cp:revision>975</cp:revision>
  <dcterms:created xsi:type="dcterms:W3CDTF">2016-06-04T17:16:05Z</dcterms:created>
  <dcterms:modified xsi:type="dcterms:W3CDTF">2022-04-11T21:47:35Z</dcterms:modified>
</cp:coreProperties>
</file>